
<file path=[Content_Types].xml><?xml version="1.0" encoding="utf-8"?>
<Types xmlns="http://schemas.openxmlformats.org/package/2006/content-types">
  <Default Extension="xml" ContentType="application/xml"/>
  <Default Extension="wmf" ContentType="image/x-wmf"/>
  <Default Extension="jpeg" ContentType="image/jpeg"/>
  <Default Extension="rels" ContentType="application/vnd.openxmlformats-package.relationships+xml"/>
  <Default Extension="emf" ContentType="image/x-emf"/>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80"/>
  </p:notesMasterIdLst>
  <p:handoutMasterIdLst>
    <p:handoutMasterId r:id="rId81"/>
  </p:handoutMasterIdLst>
  <p:sldIdLst>
    <p:sldId id="352" r:id="rId2"/>
    <p:sldId id="437" r:id="rId3"/>
    <p:sldId id="484" r:id="rId4"/>
    <p:sldId id="485" r:id="rId5"/>
    <p:sldId id="471" r:id="rId6"/>
    <p:sldId id="472" r:id="rId7"/>
    <p:sldId id="356" r:id="rId8"/>
    <p:sldId id="331" r:id="rId9"/>
    <p:sldId id="411" r:id="rId10"/>
    <p:sldId id="412" r:id="rId11"/>
    <p:sldId id="413" r:id="rId12"/>
    <p:sldId id="487" r:id="rId13"/>
    <p:sldId id="488" r:id="rId14"/>
    <p:sldId id="489" r:id="rId15"/>
    <p:sldId id="259" r:id="rId16"/>
    <p:sldId id="260" r:id="rId17"/>
    <p:sldId id="261" r:id="rId18"/>
    <p:sldId id="470" r:id="rId19"/>
    <p:sldId id="474" r:id="rId20"/>
    <p:sldId id="453" r:id="rId21"/>
    <p:sldId id="469" r:id="rId22"/>
    <p:sldId id="451" r:id="rId23"/>
    <p:sldId id="400" r:id="rId24"/>
    <p:sldId id="454" r:id="rId25"/>
    <p:sldId id="480" r:id="rId26"/>
    <p:sldId id="362" r:id="rId27"/>
    <p:sldId id="481" r:id="rId28"/>
    <p:sldId id="455" r:id="rId29"/>
    <p:sldId id="363" r:id="rId30"/>
    <p:sldId id="482" r:id="rId31"/>
    <p:sldId id="483" r:id="rId32"/>
    <p:sldId id="456" r:id="rId33"/>
    <p:sldId id="478" r:id="rId34"/>
    <p:sldId id="479" r:id="rId35"/>
    <p:sldId id="369" r:id="rId36"/>
    <p:sldId id="486" r:id="rId37"/>
    <p:sldId id="438" r:id="rId38"/>
    <p:sldId id="368" r:id="rId39"/>
    <p:sldId id="357" r:id="rId40"/>
    <p:sldId id="399" r:id="rId41"/>
    <p:sldId id="267" r:id="rId42"/>
    <p:sldId id="278" r:id="rId43"/>
    <p:sldId id="439" r:id="rId44"/>
    <p:sldId id="440" r:id="rId45"/>
    <p:sldId id="277" r:id="rId46"/>
    <p:sldId id="279" r:id="rId47"/>
    <p:sldId id="359" r:id="rId48"/>
    <p:sldId id="373" r:id="rId49"/>
    <p:sldId id="375" r:id="rId50"/>
    <p:sldId id="441" r:id="rId51"/>
    <p:sldId id="442" r:id="rId52"/>
    <p:sldId id="416" r:id="rId53"/>
    <p:sldId id="443" r:id="rId54"/>
    <p:sldId id="458" r:id="rId55"/>
    <p:sldId id="417" r:id="rId56"/>
    <p:sldId id="446" r:id="rId57"/>
    <p:sldId id="459" r:id="rId58"/>
    <p:sldId id="460" r:id="rId59"/>
    <p:sldId id="430" r:id="rId60"/>
    <p:sldId id="422" r:id="rId61"/>
    <p:sldId id="423" r:id="rId62"/>
    <p:sldId id="424" r:id="rId63"/>
    <p:sldId id="425" r:id="rId64"/>
    <p:sldId id="427" r:id="rId65"/>
    <p:sldId id="448" r:id="rId66"/>
    <p:sldId id="419" r:id="rId67"/>
    <p:sldId id="464" r:id="rId68"/>
    <p:sldId id="421" r:id="rId69"/>
    <p:sldId id="402" r:id="rId70"/>
    <p:sldId id="403" r:id="rId71"/>
    <p:sldId id="404" r:id="rId72"/>
    <p:sldId id="461" r:id="rId73"/>
    <p:sldId id="405" r:id="rId74"/>
    <p:sldId id="406" r:id="rId75"/>
    <p:sldId id="407" r:id="rId76"/>
    <p:sldId id="408" r:id="rId77"/>
    <p:sldId id="466" r:id="rId78"/>
    <p:sldId id="467" r:id="rId79"/>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p:defaultTextStyle>
  <p:extLst>
    <p:ext uri="{521415D9-36F7-43E2-AB2F-B90AF26B5E84}">
      <p14:sectionLst xmlns:p14="http://schemas.microsoft.com/office/powerpoint/2010/main">
        <p14:section name="Default Section" id="{5FFA0F07-9ED7-FB44-B57A-E39233460783}">
          <p14:sldIdLst>
            <p14:sldId id="352"/>
            <p14:sldId id="437"/>
            <p14:sldId id="484"/>
            <p14:sldId id="485"/>
            <p14:sldId id="471"/>
            <p14:sldId id="472"/>
            <p14:sldId id="356"/>
            <p14:sldId id="331"/>
          </p14:sldIdLst>
        </p14:section>
        <p14:section name="Intro to Networks" id="{956DF912-83CF-7843-943D-DA95D8C9B1F5}">
          <p14:sldIdLst>
            <p14:sldId id="411"/>
            <p14:sldId id="412"/>
            <p14:sldId id="413"/>
            <p14:sldId id="487"/>
            <p14:sldId id="488"/>
            <p14:sldId id="489"/>
            <p14:sldId id="259"/>
            <p14:sldId id="260"/>
            <p14:sldId id="261"/>
            <p14:sldId id="470"/>
            <p14:sldId id="474"/>
          </p14:sldIdLst>
        </p14:section>
        <p14:section name="Analytical" id="{CB8B4CFF-A237-7D45-9D79-E34B73081698}">
          <p14:sldIdLst>
            <p14:sldId id="453"/>
            <p14:sldId id="469"/>
            <p14:sldId id="451"/>
            <p14:sldId id="400"/>
            <p14:sldId id="454"/>
            <p14:sldId id="480"/>
            <p14:sldId id="362"/>
            <p14:sldId id="481"/>
            <p14:sldId id="455"/>
            <p14:sldId id="363"/>
            <p14:sldId id="482"/>
            <p14:sldId id="483"/>
            <p14:sldId id="456"/>
            <p14:sldId id="478"/>
            <p14:sldId id="479"/>
            <p14:sldId id="369"/>
            <p14:sldId id="486"/>
            <p14:sldId id="438"/>
            <p14:sldId id="368"/>
          </p14:sldIdLst>
        </p14:section>
        <p14:section name="Visualization" id="{C8BD75B6-1558-8A46-B610-9D41B34C3164}">
          <p14:sldIdLst>
            <p14:sldId id="357"/>
            <p14:sldId id="399"/>
            <p14:sldId id="267"/>
            <p14:sldId id="278"/>
            <p14:sldId id="439"/>
            <p14:sldId id="440"/>
            <p14:sldId id="277"/>
            <p14:sldId id="279"/>
          </p14:sldIdLst>
        </p14:section>
        <p14:section name="Intro to Cytoscape" id="{90A81049-FFCC-C842-8456-17947FE7A68B}">
          <p14:sldIdLst>
            <p14:sldId id="359"/>
            <p14:sldId id="373"/>
            <p14:sldId id="375"/>
            <p14:sldId id="441"/>
            <p14:sldId id="442"/>
            <p14:sldId id="416"/>
            <p14:sldId id="443"/>
            <p14:sldId id="458"/>
            <p14:sldId id="417"/>
            <p14:sldId id="446"/>
            <p14:sldId id="459"/>
            <p14:sldId id="460"/>
            <p14:sldId id="430"/>
            <p14:sldId id="422"/>
            <p14:sldId id="423"/>
            <p14:sldId id="424"/>
            <p14:sldId id="425"/>
            <p14:sldId id="427"/>
            <p14:sldId id="448"/>
          </p14:sldIdLst>
        </p14:section>
        <p14:section name="Hands on Tutorial" id="{7EC9E897-2A57-8748-ABDB-10BDE9C41425}">
          <p14:sldIdLst>
            <p14:sldId id="419"/>
            <p14:sldId id="464"/>
          </p14:sldIdLst>
        </p14:section>
        <p14:section name="Demos and use cases" id="{30546921-B3BF-1D4D-B702-C0BCA5AF0B65}">
          <p14:sldIdLst>
            <p14:sldId id="421"/>
            <p14:sldId id="402"/>
            <p14:sldId id="403"/>
            <p14:sldId id="404"/>
            <p14:sldId id="461"/>
            <p14:sldId id="405"/>
            <p14:sldId id="406"/>
            <p14:sldId id="407"/>
            <p14:sldId id="408"/>
            <p14:sldId id="466"/>
            <p14:sldId id="467"/>
          </p14:sldIdLst>
        </p14:section>
      </p14:sectionLst>
    </p:ex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85F82"/>
    <a:srgbClr val="FFCC1D"/>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165" autoAdjust="0"/>
    <p:restoredTop sz="74233" autoAdjust="0"/>
  </p:normalViewPr>
  <p:slideViewPr>
    <p:cSldViewPr snapToGrid="0" snapToObjects="1">
      <p:cViewPr varScale="1">
        <p:scale>
          <a:sx n="85" d="100"/>
          <a:sy n="85" d="100"/>
        </p:scale>
        <p:origin x="-1632" y="-112"/>
      </p:cViewPr>
      <p:guideLst>
        <p:guide orient="horz" pos="2160"/>
        <p:guide pos="2880"/>
      </p:guideLst>
    </p:cSldViewPr>
  </p:slideViewPr>
  <p:outlineViewPr>
    <p:cViewPr>
      <p:scale>
        <a:sx n="33" d="100"/>
        <a:sy n="33" d="100"/>
      </p:scale>
      <p:origin x="0" y="73744"/>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80" Type="http://schemas.openxmlformats.org/officeDocument/2006/relationships/notesMaster" Target="notesMasters/notesMaster1.xml"/><Relationship Id="rId81" Type="http://schemas.openxmlformats.org/officeDocument/2006/relationships/handoutMaster" Target="handoutMasters/handoutMaster1.xml"/><Relationship Id="rId82" Type="http://schemas.openxmlformats.org/officeDocument/2006/relationships/printerSettings" Target="printerSettings/printerSettings1.bin"/><Relationship Id="rId83" Type="http://schemas.openxmlformats.org/officeDocument/2006/relationships/presProps" Target="presProps.xml"/><Relationship Id="rId84" Type="http://schemas.openxmlformats.org/officeDocument/2006/relationships/viewProps" Target="viewProps.xml"/><Relationship Id="rId85" Type="http://schemas.openxmlformats.org/officeDocument/2006/relationships/theme" Target="theme/theme1.xml"/><Relationship Id="rId86"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D8E11498-DC14-B94B-AE04-88231ADA6A2D}" type="datetimeFigureOut">
              <a:rPr lang="en-US" smtClean="0"/>
              <a:pPr/>
              <a:t>5/31/16</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0216F9E1-7A63-4C47-BA27-4849BC45CF44}" type="slidenum">
              <a:rPr lang="en-US" smtClean="0"/>
              <a:pPr/>
              <a:t>‹#›</a:t>
            </a:fld>
            <a:endParaRPr lang="en-US"/>
          </a:p>
        </p:txBody>
      </p:sp>
    </p:spTree>
    <p:extLst>
      <p:ext uri="{BB962C8B-B14F-4D97-AF65-F5344CB8AC3E}">
        <p14:creationId xmlns:p14="http://schemas.microsoft.com/office/powerpoint/2010/main" val="206790256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smtClean="0">
                <a:latin typeface="Calibri" charset="0"/>
              </a:defRPr>
            </a:lvl1pPr>
          </a:lstStyle>
          <a:p>
            <a:pPr>
              <a:defRPr/>
            </a:pPr>
            <a:fld id="{F3DC6333-E735-5040-99EA-A615102DEBA8}" type="datetime1">
              <a:rPr lang="en-US"/>
              <a:pPr>
                <a:defRPr/>
              </a:pPr>
              <a:t>5/31/16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smtClean="0">
                <a:latin typeface="Calibri" charset="0"/>
              </a:defRPr>
            </a:lvl1pPr>
          </a:lstStyle>
          <a:p>
            <a:pPr>
              <a:defRPr/>
            </a:pPr>
            <a:fld id="{D32E936D-4656-9343-B3FC-51F2927DF066}" type="slidenum">
              <a:rPr lang="en-US"/>
              <a:pPr>
                <a:defRPr/>
              </a:pPr>
              <a:t>‹#›</a:t>
            </a:fld>
            <a:endParaRPr lang="en-US"/>
          </a:p>
        </p:txBody>
      </p:sp>
    </p:spTree>
    <p:extLst>
      <p:ext uri="{BB962C8B-B14F-4D97-AF65-F5344CB8AC3E}">
        <p14:creationId xmlns:p14="http://schemas.microsoft.com/office/powerpoint/2010/main" val="2426875488"/>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www.nature.com/articles/srep24570%23ref18" TargetMode="External"/><Relationship Id="rId4" Type="http://schemas.openxmlformats.org/officeDocument/2006/relationships/hyperlink" Target="http://www.nature.com/articles/srep24570%23ref40" TargetMode="External"/><Relationship Id="rId5" Type="http://schemas.openxmlformats.org/officeDocument/2006/relationships/hyperlink" Target="http://www.nature.com/articles/srep24570%23ref41" TargetMode="External"/><Relationship Id="rId6" Type="http://schemas.openxmlformats.org/officeDocument/2006/relationships/hyperlink" Target="http://www.nature.com/articles/srep24570%23ref42" TargetMode="External"/><Relationship Id="rId7" Type="http://schemas.openxmlformats.org/officeDocument/2006/relationships/hyperlink" Target="http://www.nature.com/articles/srep24570%23ref43" TargetMode="External"/><Relationship Id="rId8" Type="http://schemas.openxmlformats.org/officeDocument/2006/relationships/hyperlink" Target="http://www.nature.com/articles/srep24570%23ref19" TargetMode="External"/><Relationship Id="rId9" Type="http://schemas.openxmlformats.org/officeDocument/2006/relationships/hyperlink" Target="http://www.nature.com/articles/srep24570%23ref44" TargetMode="External"/><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32E936D-4656-9343-B3FC-51F2927DF066}" type="slidenum">
              <a:rPr lang="en-US" smtClean="0"/>
              <a:pPr>
                <a:defRPr/>
              </a:pPr>
              <a:t>1</a:t>
            </a:fld>
            <a:endParaRPr lang="en-US"/>
          </a:p>
        </p:txBody>
      </p:sp>
    </p:spTree>
    <p:extLst>
      <p:ext uri="{BB962C8B-B14F-4D97-AF65-F5344CB8AC3E}">
        <p14:creationId xmlns:p14="http://schemas.microsoft.com/office/powerpoint/2010/main" val="36911176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32E936D-4656-9343-B3FC-51F2927DF066}" type="slidenum">
              <a:rPr lang="en-US" smtClean="0"/>
              <a:pPr>
                <a:defRPr/>
              </a:pPr>
              <a:t>13</a:t>
            </a:fld>
            <a:endParaRPr lang="en-US"/>
          </a:p>
        </p:txBody>
      </p:sp>
    </p:spTree>
    <p:extLst>
      <p:ext uri="{BB962C8B-B14F-4D97-AF65-F5344CB8AC3E}">
        <p14:creationId xmlns:p14="http://schemas.microsoft.com/office/powerpoint/2010/main" val="30505290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smtClean="0"/>
              <a:t>Some</a:t>
            </a:r>
            <a:r>
              <a:rPr lang="en-US" baseline="0" dirty="0" smtClean="0"/>
              <a:t> g</a:t>
            </a:r>
            <a:r>
              <a:rPr lang="en-US" dirty="0" smtClean="0"/>
              <a:t>ood</a:t>
            </a:r>
            <a:r>
              <a:rPr lang="en-US" baseline="0" dirty="0" smtClean="0"/>
              <a:t> examples </a:t>
            </a:r>
          </a:p>
          <a:p>
            <a:pPr marL="171450" indent="-171450">
              <a:buFontTx/>
              <a:buChar char="-"/>
            </a:pPr>
            <a:r>
              <a:rPr lang="en-US" baseline="0" dirty="0" smtClean="0"/>
              <a:t>An example with perhaps too many visual properties</a:t>
            </a:r>
          </a:p>
          <a:p>
            <a:pPr marL="171450" indent="-171450">
              <a:buFontTx/>
              <a:buChar char="-"/>
            </a:pPr>
            <a:r>
              <a:rPr lang="en-US" baseline="0" dirty="0" smtClean="0"/>
              <a:t>Cool cell illustration</a:t>
            </a:r>
          </a:p>
          <a:p>
            <a:pPr marL="171450" indent="-171450">
              <a:buFontTx/>
              <a:buChar char="-"/>
            </a:pPr>
            <a:r>
              <a:rPr lang="en-US" baseline="0" dirty="0" smtClean="0"/>
              <a:t>Mapping brain regions (not proteins!)</a:t>
            </a:r>
          </a:p>
          <a:p>
            <a:pPr marL="171450" indent="-171450">
              <a:buFontTx/>
              <a:buChar char="-"/>
            </a:pPr>
            <a:r>
              <a:rPr lang="en-US" baseline="0" dirty="0" smtClean="0"/>
              <a:t>Cytoscape is often just one part of an analysis pipeline</a:t>
            </a:r>
            <a:endParaRPr lang="en-US" dirty="0"/>
          </a:p>
        </p:txBody>
      </p:sp>
      <p:sp>
        <p:nvSpPr>
          <p:cNvPr id="4" name="Slide Number Placeholder 3"/>
          <p:cNvSpPr>
            <a:spLocks noGrp="1"/>
          </p:cNvSpPr>
          <p:nvPr>
            <p:ph type="sldNum" sz="quarter" idx="10"/>
          </p:nvPr>
        </p:nvSpPr>
        <p:spPr/>
        <p:txBody>
          <a:bodyPr/>
          <a:lstStyle/>
          <a:p>
            <a:pPr>
              <a:defRPr/>
            </a:pPr>
            <a:fld id="{D32E936D-4656-9343-B3FC-51F2927DF066}" type="slidenum">
              <a:rPr lang="en-US" smtClean="0"/>
              <a:pPr>
                <a:defRPr/>
              </a:pPr>
              <a:t>14</a:t>
            </a:fld>
            <a:endParaRPr lang="en-US"/>
          </a:p>
        </p:txBody>
      </p:sp>
    </p:spTree>
    <p:extLst>
      <p:ext uri="{BB962C8B-B14F-4D97-AF65-F5344CB8AC3E}">
        <p14:creationId xmlns:p14="http://schemas.microsoft.com/office/powerpoint/2010/main" val="23766887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638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a:latin typeface="Calibri" charset="0"/>
              </a:rPr>
              <a:t>Signaling pathway: </a:t>
            </a:r>
            <a:r>
              <a:rPr lang="en-US" dirty="0" smtClean="0">
                <a:latin typeface="Calibri" charset="0"/>
              </a:rPr>
              <a:t>Interleukin</a:t>
            </a:r>
            <a:r>
              <a:rPr lang="en-US" baseline="0" dirty="0" smtClean="0">
                <a:latin typeface="Calibri" charset="0"/>
              </a:rPr>
              <a:t>-2 </a:t>
            </a:r>
            <a:endParaRPr lang="en-US" dirty="0">
              <a:latin typeface="Calibri" charset="0"/>
            </a:endParaRPr>
          </a:p>
          <a:p>
            <a:pPr eaLnBrk="1" hangingPunct="1">
              <a:spcBef>
                <a:spcPct val="0"/>
              </a:spcBef>
            </a:pPr>
            <a:r>
              <a:rPr lang="en-US" dirty="0">
                <a:latin typeface="Calibri" charset="0"/>
              </a:rPr>
              <a:t>Metabolic pathway: </a:t>
            </a:r>
            <a:r>
              <a:rPr lang="en-US" dirty="0" smtClean="0">
                <a:latin typeface="Calibri" charset="0"/>
              </a:rPr>
              <a:t>Krebs (TCA) Cycle</a:t>
            </a:r>
            <a:endParaRPr lang="en-US" dirty="0">
              <a:latin typeface="Calibri" charset="0"/>
            </a:endParaRPr>
          </a:p>
        </p:txBody>
      </p:sp>
      <p:sp>
        <p:nvSpPr>
          <p:cNvPr id="1638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293342D-8079-E34F-A152-A1886F8F6CAA}" type="slidenum">
              <a:rPr lang="en-US" sz="1200">
                <a:latin typeface="Calibri" charset="0"/>
              </a:rPr>
              <a:pPr eaLnBrk="1" hangingPunct="1"/>
              <a:t>15</a:t>
            </a:fld>
            <a:endParaRPr lang="en-US" sz="1200">
              <a:latin typeface="Calibri" charset="0"/>
            </a:endParaRPr>
          </a:p>
        </p:txBody>
      </p:sp>
    </p:spTree>
    <p:extLst>
      <p:ext uri="{BB962C8B-B14F-4D97-AF65-F5344CB8AC3E}">
        <p14:creationId xmlns:p14="http://schemas.microsoft.com/office/powerpoint/2010/main" val="1028017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“Cancer genes are central not only in terms of number of neighbors, but also in terms of the clusters they connect. Remarkably, we found that high Participation roles played by cancer genes are not explained by their higher number of interactions, but by their unique inter-modular connectivity patterns. We also found that these connectivity patterns differ for disease genes with contrasting inheritance modes: while autosomal dominant genes play high participation roles, autosomal recessive genes are more confined to their own modules. “</a:t>
            </a:r>
          </a:p>
          <a:p>
            <a:endParaRPr lang="en-US" dirty="0" smtClean="0"/>
          </a:p>
          <a:p>
            <a:r>
              <a:rPr lang="en-US" dirty="0" smtClean="0"/>
              <a:t>Replicates over 6 different interaction</a:t>
            </a:r>
            <a:r>
              <a:rPr lang="en-US" baseline="0" dirty="0" smtClean="0"/>
              <a:t> networks (</a:t>
            </a:r>
            <a:r>
              <a:rPr lang="en-US" dirty="0" smtClean="0"/>
              <a:t>HIPPIE</a:t>
            </a:r>
            <a:r>
              <a:rPr lang="en-US" baseline="30000" dirty="0" smtClean="0">
                <a:hlinkClick r:id="rId3" tooltip="Schaefer, M. H. et al. HIPPIE: Integrating protein interaction networks with experiment based quality scores. Plos One 7, e31826 (2012)."/>
              </a:rPr>
              <a:t>18</a:t>
            </a:r>
            <a:r>
              <a:rPr lang="en-US" dirty="0" smtClean="0"/>
              <a:t>, BIANA</a:t>
            </a:r>
            <a:r>
              <a:rPr lang="en-US" baseline="30000" dirty="0" smtClean="0">
                <a:hlinkClick r:id="rId4" tooltip="Garcia-Garcia, J., Guney, E., Aragues, R., Planas-Iglesias, J. &amp; Oliva, B. Biana: a software framework for compiling biological interactions and analyzing networks. BMC Bioinformatics 11, 56 (2010)."/>
              </a:rPr>
              <a:t>40</a:t>
            </a:r>
            <a:r>
              <a:rPr lang="en-US" dirty="0" smtClean="0"/>
              <a:t>, BioGRID</a:t>
            </a:r>
            <a:r>
              <a:rPr lang="en-US" baseline="30000" dirty="0" smtClean="0">
                <a:hlinkClick r:id="rId5" tooltip="Stark, C. et al. BioGRID: a general repository for interaction datasets. Nucleic Acids Res. 34, D535–9 (2006)."/>
              </a:rPr>
              <a:t>41</a:t>
            </a:r>
            <a:r>
              <a:rPr lang="en-US" dirty="0" smtClean="0"/>
              <a:t>, IntAct</a:t>
            </a:r>
            <a:r>
              <a:rPr lang="en-US" baseline="30000" dirty="0" smtClean="0">
                <a:hlinkClick r:id="rId6" tooltip="Orchard, S. et al. The MIntAct project–IntAct as a common curation platform for 11 molecular interaction databases. Nucleic Acids Res. 42, D358–63 (2014)."/>
              </a:rPr>
              <a:t>42</a:t>
            </a:r>
            <a:r>
              <a:rPr lang="en-US" dirty="0" smtClean="0"/>
              <a:t>, IrefIndex</a:t>
            </a:r>
            <a:r>
              <a:rPr lang="en-US" baseline="30000" dirty="0" smtClean="0">
                <a:hlinkClick r:id="rId7" tooltip="Razick, S., Magklaras, G. &amp; Donaldson, I. M. iRefIndex: a consolidated protein interaction database with provenance. BMC Bioinformatics 9, 405 (2008)."/>
              </a:rPr>
              <a:t>43</a:t>
            </a:r>
            <a:r>
              <a:rPr lang="en-US" dirty="0" smtClean="0"/>
              <a:t> and from Human </a:t>
            </a:r>
            <a:r>
              <a:rPr lang="en-US" dirty="0" err="1" smtClean="0"/>
              <a:t>Interactome</a:t>
            </a:r>
            <a:r>
              <a:rPr lang="en-US" dirty="0" smtClean="0"/>
              <a:t> Project (HBI)</a:t>
            </a:r>
            <a:r>
              <a:rPr lang="en-US" baseline="30000" dirty="0" smtClean="0">
                <a:hlinkClick r:id="rId8" tooltip="Rual, J.-F. et al. Towards a proteome-scale map of the human protein-protein interaction network. Nature 437, 1173–8 (2005)."/>
              </a:rPr>
              <a:t>19</a:t>
            </a:r>
            <a:r>
              <a:rPr lang="en-US" baseline="30000" dirty="0" smtClean="0"/>
              <a:t>,</a:t>
            </a:r>
            <a:r>
              <a:rPr lang="en-US" baseline="30000" dirty="0" smtClean="0">
                <a:hlinkClick r:id="rId9" tooltip="Rolland, T. et al. A Proteome-Scale Map of the Human Interactome Network. Cell 159, 1212–1226 (2014)."/>
              </a:rPr>
              <a:t>44</a:t>
            </a:r>
            <a:r>
              <a:rPr lang="en-US" baseline="0" dirty="0" smtClean="0"/>
              <a:t>). Looked at ~2000 </a:t>
            </a:r>
            <a:r>
              <a:rPr lang="en-US" baseline="0" dirty="0" err="1" smtClean="0"/>
              <a:t>Mendelian</a:t>
            </a:r>
            <a:r>
              <a:rPr lang="en-US" baseline="0" dirty="0" smtClean="0"/>
              <a:t> disease genes and 781 “cancer driver genes.”</a:t>
            </a:r>
            <a:endParaRPr lang="en-US" dirty="0"/>
          </a:p>
        </p:txBody>
      </p:sp>
      <p:sp>
        <p:nvSpPr>
          <p:cNvPr id="4" name="Slide Number Placeholder 3"/>
          <p:cNvSpPr>
            <a:spLocks noGrp="1"/>
          </p:cNvSpPr>
          <p:nvPr>
            <p:ph type="sldNum" sz="quarter" idx="10"/>
          </p:nvPr>
        </p:nvSpPr>
        <p:spPr/>
        <p:txBody>
          <a:bodyPr/>
          <a:lstStyle/>
          <a:p>
            <a:pPr>
              <a:defRPr/>
            </a:pPr>
            <a:fld id="{D32E936D-4656-9343-B3FC-51F2927DF066}" type="slidenum">
              <a:rPr lang="en-US" smtClean="0"/>
              <a:pPr>
                <a:defRPr/>
              </a:pPr>
              <a:t>21</a:t>
            </a:fld>
            <a:endParaRPr lang="en-US"/>
          </a:p>
        </p:txBody>
      </p:sp>
    </p:spTree>
    <p:extLst>
      <p:ext uri="{BB962C8B-B14F-4D97-AF65-F5344CB8AC3E}">
        <p14:creationId xmlns:p14="http://schemas.microsoft.com/office/powerpoint/2010/main" val="8649443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32E936D-4656-9343-B3FC-51F2927DF066}" type="slidenum">
              <a:rPr lang="en-US" smtClean="0"/>
              <a:pPr>
                <a:defRPr/>
              </a:pPr>
              <a:t>22</a:t>
            </a:fld>
            <a:endParaRPr lang="en-US"/>
          </a:p>
        </p:txBody>
      </p:sp>
    </p:spTree>
    <p:extLst>
      <p:ext uri="{BB962C8B-B14F-4D97-AF65-F5344CB8AC3E}">
        <p14:creationId xmlns:p14="http://schemas.microsoft.com/office/powerpoint/2010/main" val="10598505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smtClean="0">
                <a:latin typeface="Arial"/>
                <a:cs typeface="Arial"/>
              </a:rPr>
              <a:t>Network measures</a:t>
            </a:r>
          </a:p>
          <a:p>
            <a:pPr lvl="1"/>
            <a:r>
              <a:rPr lang="en-US" dirty="0" smtClean="0">
                <a:latin typeface="Arial"/>
                <a:cs typeface="Arial"/>
              </a:rPr>
              <a:t>Node degree</a:t>
            </a:r>
          </a:p>
          <a:p>
            <a:pPr lvl="2"/>
            <a:r>
              <a:rPr lang="en-US" dirty="0" err="1" smtClean="0">
                <a:latin typeface="Arial"/>
                <a:cs typeface="Arial"/>
              </a:rPr>
              <a:t>Indegree</a:t>
            </a:r>
            <a:r>
              <a:rPr lang="en-US" dirty="0" smtClean="0">
                <a:latin typeface="Arial"/>
                <a:cs typeface="Arial"/>
              </a:rPr>
              <a:t>: # of edges for which this node is a target</a:t>
            </a:r>
          </a:p>
          <a:p>
            <a:pPr lvl="2"/>
            <a:r>
              <a:rPr lang="en-US" dirty="0" err="1" smtClean="0">
                <a:latin typeface="Arial"/>
                <a:cs typeface="Arial"/>
              </a:rPr>
              <a:t>Outdegree</a:t>
            </a:r>
            <a:r>
              <a:rPr lang="en-US" dirty="0" smtClean="0">
                <a:latin typeface="Arial"/>
                <a:cs typeface="Arial"/>
              </a:rPr>
              <a:t>: # of edges for which this node is a source</a:t>
            </a:r>
          </a:p>
          <a:p>
            <a:pPr lvl="1"/>
            <a:r>
              <a:rPr lang="en-US" dirty="0" smtClean="0">
                <a:latin typeface="Arial"/>
                <a:cs typeface="Arial"/>
              </a:rPr>
              <a:t>Hub</a:t>
            </a:r>
          </a:p>
          <a:p>
            <a:pPr lvl="2"/>
            <a:r>
              <a:rPr lang="en-US" dirty="0" smtClean="0">
                <a:latin typeface="Arial"/>
                <a:cs typeface="Arial"/>
              </a:rPr>
              <a:t>node with an exceptionally high degree</a:t>
            </a:r>
          </a:p>
          <a:p>
            <a:pPr lvl="1"/>
            <a:r>
              <a:rPr lang="en-US" dirty="0" smtClean="0">
                <a:latin typeface="Arial"/>
                <a:cs typeface="Arial"/>
              </a:rPr>
              <a:t>Shortest path length</a:t>
            </a:r>
          </a:p>
          <a:p>
            <a:pPr lvl="2"/>
            <a:r>
              <a:rPr lang="en-US" dirty="0" smtClean="0">
                <a:latin typeface="Arial"/>
                <a:cs typeface="Arial"/>
              </a:rPr>
              <a:t>Shortest traversal distance between two nodes</a:t>
            </a:r>
          </a:p>
          <a:p>
            <a:pPr lvl="2"/>
            <a:r>
              <a:rPr lang="en-US" dirty="0" smtClean="0">
                <a:latin typeface="Arial"/>
                <a:cs typeface="Arial"/>
              </a:rPr>
              <a:t>Can be weighted if edges have weights or hops if not</a:t>
            </a:r>
          </a:p>
          <a:p>
            <a:endParaRPr lang="en-US" dirty="0"/>
          </a:p>
        </p:txBody>
      </p:sp>
      <p:sp>
        <p:nvSpPr>
          <p:cNvPr id="4" name="Slide Number Placeholder 3"/>
          <p:cNvSpPr>
            <a:spLocks noGrp="1"/>
          </p:cNvSpPr>
          <p:nvPr>
            <p:ph type="sldNum" sz="quarter" idx="10"/>
          </p:nvPr>
        </p:nvSpPr>
        <p:spPr/>
        <p:txBody>
          <a:bodyPr/>
          <a:lstStyle/>
          <a:p>
            <a:pPr>
              <a:defRPr/>
            </a:pPr>
            <a:fld id="{D32E936D-4656-9343-B3FC-51F2927DF066}" type="slidenum">
              <a:rPr lang="en-US" smtClean="0"/>
              <a:pPr>
                <a:defRPr/>
              </a:pPr>
              <a:t>24</a:t>
            </a:fld>
            <a:endParaRPr lang="en-US"/>
          </a:p>
        </p:txBody>
      </p:sp>
    </p:spTree>
    <p:extLst>
      <p:ext uri="{BB962C8B-B14F-4D97-AF65-F5344CB8AC3E}">
        <p14:creationId xmlns:p14="http://schemas.microsoft.com/office/powerpoint/2010/main" val="41711394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smtClean="0">
                <a:latin typeface="Arial"/>
                <a:cs typeface="Arial"/>
              </a:rPr>
              <a:t>Network measures</a:t>
            </a:r>
          </a:p>
          <a:p>
            <a:pPr lvl="1"/>
            <a:r>
              <a:rPr lang="en-US" dirty="0" smtClean="0">
                <a:latin typeface="Arial"/>
                <a:cs typeface="Arial"/>
              </a:rPr>
              <a:t>Node degree</a:t>
            </a:r>
          </a:p>
          <a:p>
            <a:pPr lvl="2"/>
            <a:r>
              <a:rPr lang="en-US" dirty="0" err="1" smtClean="0">
                <a:latin typeface="Arial"/>
                <a:cs typeface="Arial"/>
              </a:rPr>
              <a:t>Indegree</a:t>
            </a:r>
            <a:r>
              <a:rPr lang="en-US" dirty="0" smtClean="0">
                <a:latin typeface="Arial"/>
                <a:cs typeface="Arial"/>
              </a:rPr>
              <a:t>: # of edges for which this node is a target</a:t>
            </a:r>
          </a:p>
          <a:p>
            <a:pPr lvl="2"/>
            <a:r>
              <a:rPr lang="en-US" dirty="0" err="1" smtClean="0">
                <a:latin typeface="Arial"/>
                <a:cs typeface="Arial"/>
              </a:rPr>
              <a:t>Outdegree</a:t>
            </a:r>
            <a:r>
              <a:rPr lang="en-US" dirty="0" smtClean="0">
                <a:latin typeface="Arial"/>
                <a:cs typeface="Arial"/>
              </a:rPr>
              <a:t>: # of edges for which this node is a source</a:t>
            </a:r>
          </a:p>
          <a:p>
            <a:pPr lvl="1"/>
            <a:r>
              <a:rPr lang="en-US" dirty="0" smtClean="0">
                <a:latin typeface="Arial"/>
                <a:cs typeface="Arial"/>
              </a:rPr>
              <a:t>Hub</a:t>
            </a:r>
          </a:p>
          <a:p>
            <a:pPr lvl="2"/>
            <a:r>
              <a:rPr lang="en-US" dirty="0" smtClean="0">
                <a:latin typeface="Arial"/>
                <a:cs typeface="Arial"/>
              </a:rPr>
              <a:t>node with an exceptionally high degree</a:t>
            </a:r>
          </a:p>
          <a:p>
            <a:pPr lvl="1"/>
            <a:r>
              <a:rPr lang="en-US" dirty="0" smtClean="0">
                <a:latin typeface="Arial"/>
                <a:cs typeface="Arial"/>
              </a:rPr>
              <a:t>Shortest path length</a:t>
            </a:r>
          </a:p>
          <a:p>
            <a:pPr lvl="2"/>
            <a:r>
              <a:rPr lang="en-US" dirty="0" smtClean="0">
                <a:latin typeface="Arial"/>
                <a:cs typeface="Arial"/>
              </a:rPr>
              <a:t>Shortest traversal distance between two nodes</a:t>
            </a:r>
          </a:p>
          <a:p>
            <a:pPr lvl="2"/>
            <a:r>
              <a:rPr lang="en-US" dirty="0" smtClean="0">
                <a:latin typeface="Arial"/>
                <a:cs typeface="Arial"/>
              </a:rPr>
              <a:t>Can be weighted if edges have weights or hops if not</a:t>
            </a:r>
          </a:p>
          <a:p>
            <a:endParaRPr lang="en-US" dirty="0" smtClean="0"/>
          </a:p>
        </p:txBody>
      </p:sp>
      <p:sp>
        <p:nvSpPr>
          <p:cNvPr id="4" name="Slide Number Placeholder 3"/>
          <p:cNvSpPr>
            <a:spLocks noGrp="1"/>
          </p:cNvSpPr>
          <p:nvPr>
            <p:ph type="sldNum" sz="quarter" idx="10"/>
          </p:nvPr>
        </p:nvSpPr>
        <p:spPr/>
        <p:txBody>
          <a:bodyPr/>
          <a:lstStyle/>
          <a:p>
            <a:pPr>
              <a:defRPr/>
            </a:pPr>
            <a:fld id="{D32E936D-4656-9343-B3FC-51F2927DF066}" type="slidenum">
              <a:rPr lang="en-US" smtClean="0"/>
              <a:pPr>
                <a:defRPr/>
              </a:pPr>
              <a:t>25</a:t>
            </a:fld>
            <a:endParaRPr lang="en-US"/>
          </a:p>
        </p:txBody>
      </p:sp>
    </p:spTree>
    <p:extLst>
      <p:ext uri="{BB962C8B-B14F-4D97-AF65-F5344CB8AC3E}">
        <p14:creationId xmlns:p14="http://schemas.microsoft.com/office/powerpoint/2010/main" val="36927559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450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fld id="{7CA00C85-2487-4B42-B0C5-C51878F83273}" type="slidenum">
              <a:rPr lang="en-US" altLang="en-US" smtClean="0"/>
              <a:pPr eaLnBrk="1" hangingPunct="1"/>
              <a:t>28</a:t>
            </a:fld>
            <a:endParaRPr lang="en-US" altLang="en-US" smtClean="0"/>
          </a:p>
        </p:txBody>
      </p:sp>
    </p:spTree>
    <p:extLst>
      <p:ext uri="{BB962C8B-B14F-4D97-AF65-F5344CB8AC3E}">
        <p14:creationId xmlns:p14="http://schemas.microsoft.com/office/powerpoint/2010/main" val="26368700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32E936D-4656-9343-B3FC-51F2927DF066}" type="slidenum">
              <a:rPr lang="en-US" smtClean="0"/>
              <a:pPr>
                <a:defRPr/>
              </a:pPr>
              <a:t>29</a:t>
            </a:fld>
            <a:endParaRPr lang="en-US"/>
          </a:p>
        </p:txBody>
      </p:sp>
    </p:spTree>
    <p:extLst>
      <p:ext uri="{BB962C8B-B14F-4D97-AF65-F5344CB8AC3E}">
        <p14:creationId xmlns:p14="http://schemas.microsoft.com/office/powerpoint/2010/main" val="316515578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32E936D-4656-9343-B3FC-51F2927DF066}" type="slidenum">
              <a:rPr lang="en-US" smtClean="0"/>
              <a:pPr>
                <a:defRPr/>
              </a:pPr>
              <a:t>30</a:t>
            </a:fld>
            <a:endParaRPr lang="en-US"/>
          </a:p>
        </p:txBody>
      </p:sp>
    </p:spTree>
    <p:extLst>
      <p:ext uri="{BB962C8B-B14F-4D97-AF65-F5344CB8AC3E}">
        <p14:creationId xmlns:p14="http://schemas.microsoft.com/office/powerpoint/2010/main" val="33298661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EDIT: schedule </a:t>
            </a:r>
            <a:endParaRPr lang="en-US" dirty="0"/>
          </a:p>
        </p:txBody>
      </p:sp>
      <p:sp>
        <p:nvSpPr>
          <p:cNvPr id="4" name="Slide Number Placeholder 3"/>
          <p:cNvSpPr>
            <a:spLocks noGrp="1"/>
          </p:cNvSpPr>
          <p:nvPr>
            <p:ph type="sldNum" sz="quarter" idx="10"/>
          </p:nvPr>
        </p:nvSpPr>
        <p:spPr/>
        <p:txBody>
          <a:bodyPr/>
          <a:lstStyle/>
          <a:p>
            <a:pPr>
              <a:defRPr/>
            </a:pPr>
            <a:fld id="{D32E936D-4656-9343-B3FC-51F2927DF066}" type="slidenum">
              <a:rPr lang="en-US" smtClean="0"/>
              <a:pPr>
                <a:defRPr/>
              </a:pPr>
              <a:t>2</a:t>
            </a:fld>
            <a:endParaRPr lang="en-US"/>
          </a:p>
        </p:txBody>
      </p:sp>
    </p:spTree>
    <p:extLst>
      <p:ext uri="{BB962C8B-B14F-4D97-AF65-F5344CB8AC3E}">
        <p14:creationId xmlns:p14="http://schemas.microsoft.com/office/powerpoint/2010/main" val="37936582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A48D38D-7909-5E40-99F6-9D32220D62EE}" type="slidenum">
              <a:rPr lang="en-US" smtClean="0"/>
              <a:pPr/>
              <a:t>31</a:t>
            </a:fld>
            <a:endParaRPr lang="en-US"/>
          </a:p>
        </p:txBody>
      </p:sp>
    </p:spTree>
    <p:extLst>
      <p:ext uri="{BB962C8B-B14F-4D97-AF65-F5344CB8AC3E}">
        <p14:creationId xmlns:p14="http://schemas.microsoft.com/office/powerpoint/2010/main" val="31801873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32E936D-4656-9343-B3FC-51F2927DF066}" type="slidenum">
              <a:rPr lang="en-US" smtClean="0"/>
              <a:pPr>
                <a:defRPr/>
              </a:pPr>
              <a:t>35</a:t>
            </a:fld>
            <a:endParaRPr lang="en-US"/>
          </a:p>
        </p:txBody>
      </p:sp>
    </p:spTree>
    <p:extLst>
      <p:ext uri="{BB962C8B-B14F-4D97-AF65-F5344CB8AC3E}">
        <p14:creationId xmlns:p14="http://schemas.microsoft.com/office/powerpoint/2010/main" val="7183766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32E936D-4656-9343-B3FC-51F2927DF066}" type="slidenum">
              <a:rPr lang="en-US" smtClean="0"/>
              <a:pPr>
                <a:defRPr/>
              </a:pPr>
              <a:t>36</a:t>
            </a:fld>
            <a:endParaRPr lang="en-US"/>
          </a:p>
        </p:txBody>
      </p:sp>
    </p:spTree>
    <p:extLst>
      <p:ext uri="{BB962C8B-B14F-4D97-AF65-F5344CB8AC3E}">
        <p14:creationId xmlns:p14="http://schemas.microsoft.com/office/powerpoint/2010/main" val="311662294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 all Cytoscape ORA tools provide</a:t>
            </a:r>
            <a:r>
              <a:rPr lang="en-US" baseline="0" dirty="0" smtClean="0"/>
              <a:t> a network visualization of terms and a ranked table with statistics</a:t>
            </a:r>
            <a:endParaRPr lang="en-US" dirty="0"/>
          </a:p>
        </p:txBody>
      </p:sp>
      <p:sp>
        <p:nvSpPr>
          <p:cNvPr id="4" name="Slide Number Placeholder 3"/>
          <p:cNvSpPr>
            <a:spLocks noGrp="1"/>
          </p:cNvSpPr>
          <p:nvPr>
            <p:ph type="sldNum" sz="quarter" idx="10"/>
          </p:nvPr>
        </p:nvSpPr>
        <p:spPr/>
        <p:txBody>
          <a:bodyPr/>
          <a:lstStyle/>
          <a:p>
            <a:pPr>
              <a:defRPr/>
            </a:pPr>
            <a:fld id="{D32E936D-4656-9343-B3FC-51F2927DF066}" type="slidenum">
              <a:rPr lang="en-US" smtClean="0"/>
              <a:pPr>
                <a:defRPr/>
              </a:pPr>
              <a:t>37</a:t>
            </a:fld>
            <a:endParaRPr lang="en-US"/>
          </a:p>
        </p:txBody>
      </p:sp>
    </p:spTree>
    <p:extLst>
      <p:ext uri="{BB962C8B-B14F-4D97-AF65-F5344CB8AC3E}">
        <p14:creationId xmlns:p14="http://schemas.microsoft.com/office/powerpoint/2010/main" val="71837667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Last</a:t>
            </a:r>
            <a:r>
              <a:rPr lang="en-US" baseline="0" dirty="0" smtClean="0"/>
              <a:t> two:</a:t>
            </a:r>
          </a:p>
          <a:p>
            <a:r>
              <a:rPr lang="en-US" baseline="0" dirty="0" smtClean="0"/>
              <a:t> - </a:t>
            </a:r>
            <a:r>
              <a:rPr lang="en-US" baseline="0" dirty="0" err="1" smtClean="0"/>
              <a:t>NetGestalt</a:t>
            </a:r>
            <a:r>
              <a:rPr lang="en-US" baseline="0" dirty="0" smtClean="0"/>
              <a:t> (used to align data in fashion of genome browsers)</a:t>
            </a:r>
          </a:p>
          <a:p>
            <a:r>
              <a:rPr lang="en-US" baseline="0" dirty="0" smtClean="0"/>
              <a:t> - </a:t>
            </a:r>
            <a:r>
              <a:rPr lang="en-US" baseline="0" dirty="0" err="1" smtClean="0"/>
              <a:t>BioFrabric</a:t>
            </a:r>
            <a:r>
              <a:rPr lang="en-US" baseline="0" dirty="0" smtClean="0"/>
              <a:t> (used to organize/explore massive hairballs)</a:t>
            </a:r>
            <a:endParaRPr lang="en-US" dirty="0"/>
          </a:p>
        </p:txBody>
      </p:sp>
      <p:sp>
        <p:nvSpPr>
          <p:cNvPr id="4" name="Slide Number Placeholder 3"/>
          <p:cNvSpPr>
            <a:spLocks noGrp="1"/>
          </p:cNvSpPr>
          <p:nvPr>
            <p:ph type="sldNum" sz="quarter" idx="10"/>
          </p:nvPr>
        </p:nvSpPr>
        <p:spPr/>
        <p:txBody>
          <a:bodyPr/>
          <a:lstStyle/>
          <a:p>
            <a:pPr>
              <a:defRPr/>
            </a:pPr>
            <a:fld id="{D32E936D-4656-9343-B3FC-51F2927DF066}" type="slidenum">
              <a:rPr lang="en-US" smtClean="0"/>
              <a:pPr>
                <a:defRPr/>
              </a:pPr>
              <a:t>40</a:t>
            </a:fld>
            <a:endParaRPr lang="en-US"/>
          </a:p>
        </p:txBody>
      </p:sp>
    </p:spTree>
    <p:extLst>
      <p:ext uri="{BB962C8B-B14F-4D97-AF65-F5344CB8AC3E}">
        <p14:creationId xmlns:p14="http://schemas.microsoft.com/office/powerpoint/2010/main" val="83435492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662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dirty="0">
              <a:latin typeface="Calibri" charset="0"/>
            </a:endParaRPr>
          </a:p>
        </p:txBody>
      </p:sp>
      <p:sp>
        <p:nvSpPr>
          <p:cNvPr id="2662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25BB38C-6379-6C48-9FE8-EE16BDC6FDA3}" type="slidenum">
              <a:rPr lang="en-US" sz="1200">
                <a:latin typeface="Calibri" charset="0"/>
              </a:rPr>
              <a:pPr eaLnBrk="1" hangingPunct="1"/>
              <a:t>41</a:t>
            </a:fld>
            <a:endParaRPr lang="en-US" sz="1200">
              <a:latin typeface="Calibri" charset="0"/>
            </a:endParaRPr>
          </a:p>
        </p:txBody>
      </p:sp>
    </p:spTree>
    <p:extLst>
      <p:ext uri="{BB962C8B-B14F-4D97-AF65-F5344CB8AC3E}">
        <p14:creationId xmlns:p14="http://schemas.microsoft.com/office/powerpoint/2010/main" val="191119575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867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dirty="0">
              <a:latin typeface="Calibri" charset="0"/>
            </a:endParaRPr>
          </a:p>
        </p:txBody>
      </p:sp>
      <p:sp>
        <p:nvSpPr>
          <p:cNvPr id="2867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B0EACEC-4A29-C042-9F9F-F303DC66C20A}" type="slidenum">
              <a:rPr lang="en-US" sz="1200">
                <a:latin typeface="Calibri" charset="0"/>
              </a:rPr>
              <a:pPr eaLnBrk="1" hangingPunct="1"/>
              <a:t>42</a:t>
            </a:fld>
            <a:endParaRPr lang="en-US" sz="1200">
              <a:latin typeface="Calibri" charset="0"/>
            </a:endParaRPr>
          </a:p>
        </p:txBody>
      </p:sp>
    </p:spTree>
    <p:extLst>
      <p:ext uri="{BB962C8B-B14F-4D97-AF65-F5344CB8AC3E}">
        <p14:creationId xmlns:p14="http://schemas.microsoft.com/office/powerpoint/2010/main" val="57767518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072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dirty="0">
              <a:latin typeface="Calibri" charset="0"/>
            </a:endParaRPr>
          </a:p>
        </p:txBody>
      </p:sp>
      <p:sp>
        <p:nvSpPr>
          <p:cNvPr id="3072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883" indent="-285725" eaLnBrk="0" hangingPunct="0">
              <a:defRPr sz="2400">
                <a:solidFill>
                  <a:schemeClr val="tx1"/>
                </a:solidFill>
                <a:latin typeface="Arial" charset="0"/>
                <a:ea typeface="ＭＳ Ｐゴシック" charset="0"/>
              </a:defRPr>
            </a:lvl2pPr>
            <a:lvl3pPr marL="1142897" indent="-228580" eaLnBrk="0" hangingPunct="0">
              <a:defRPr sz="2400">
                <a:solidFill>
                  <a:schemeClr val="tx1"/>
                </a:solidFill>
                <a:latin typeface="Arial" charset="0"/>
                <a:ea typeface="ＭＳ Ｐゴシック" charset="0"/>
              </a:defRPr>
            </a:lvl3pPr>
            <a:lvl4pPr marL="1600056" indent="-228580" eaLnBrk="0" hangingPunct="0">
              <a:defRPr sz="2400">
                <a:solidFill>
                  <a:schemeClr val="tx1"/>
                </a:solidFill>
                <a:latin typeface="Arial" charset="0"/>
                <a:ea typeface="ＭＳ Ｐゴシック" charset="0"/>
              </a:defRPr>
            </a:lvl4pPr>
            <a:lvl5pPr marL="2057214" indent="-228580" eaLnBrk="0" hangingPunct="0">
              <a:defRPr sz="2400">
                <a:solidFill>
                  <a:schemeClr val="tx1"/>
                </a:solidFill>
                <a:latin typeface="Arial" charset="0"/>
                <a:ea typeface="ＭＳ Ｐゴシック" charset="0"/>
              </a:defRPr>
            </a:lvl5pPr>
            <a:lvl6pPr marL="2514373" indent="-228580" eaLnBrk="0" fontAlgn="base" hangingPunct="0">
              <a:spcBef>
                <a:spcPct val="0"/>
              </a:spcBef>
              <a:spcAft>
                <a:spcPct val="0"/>
              </a:spcAft>
              <a:defRPr sz="2400">
                <a:solidFill>
                  <a:schemeClr val="tx1"/>
                </a:solidFill>
                <a:latin typeface="Arial" charset="0"/>
                <a:ea typeface="ＭＳ Ｐゴシック" charset="0"/>
              </a:defRPr>
            </a:lvl6pPr>
            <a:lvl7pPr marL="2971532" indent="-228580" eaLnBrk="0" fontAlgn="base" hangingPunct="0">
              <a:spcBef>
                <a:spcPct val="0"/>
              </a:spcBef>
              <a:spcAft>
                <a:spcPct val="0"/>
              </a:spcAft>
              <a:defRPr sz="2400">
                <a:solidFill>
                  <a:schemeClr val="tx1"/>
                </a:solidFill>
                <a:latin typeface="Arial" charset="0"/>
                <a:ea typeface="ＭＳ Ｐゴシック" charset="0"/>
              </a:defRPr>
            </a:lvl7pPr>
            <a:lvl8pPr marL="3428691" indent="-228580" eaLnBrk="0" fontAlgn="base" hangingPunct="0">
              <a:spcBef>
                <a:spcPct val="0"/>
              </a:spcBef>
              <a:spcAft>
                <a:spcPct val="0"/>
              </a:spcAft>
              <a:defRPr sz="2400">
                <a:solidFill>
                  <a:schemeClr val="tx1"/>
                </a:solidFill>
                <a:latin typeface="Arial" charset="0"/>
                <a:ea typeface="ＭＳ Ｐゴシック" charset="0"/>
              </a:defRPr>
            </a:lvl8pPr>
            <a:lvl9pPr marL="3885849" indent="-22858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3A34565-9DB4-F34D-BE27-E3D5229863DA}" type="slidenum">
              <a:rPr lang="en-US" sz="1200">
                <a:latin typeface="Calibri" charset="0"/>
              </a:rPr>
              <a:pPr eaLnBrk="1" hangingPunct="1"/>
              <a:t>43</a:t>
            </a:fld>
            <a:endParaRPr lang="en-US" sz="1200">
              <a:latin typeface="Calibri" charset="0"/>
            </a:endParaRPr>
          </a:p>
        </p:txBody>
      </p:sp>
    </p:spTree>
    <p:extLst>
      <p:ext uri="{BB962C8B-B14F-4D97-AF65-F5344CB8AC3E}">
        <p14:creationId xmlns:p14="http://schemas.microsoft.com/office/powerpoint/2010/main" val="114580830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git.dhimmel.com</a:t>
            </a:r>
            <a:r>
              <a:rPr lang="en-US" dirty="0" smtClean="0"/>
              <a:t>/SIDER2/similarity/</a:t>
            </a:r>
          </a:p>
          <a:p>
            <a:endParaRPr lang="en-US" dirty="0"/>
          </a:p>
        </p:txBody>
      </p:sp>
      <p:sp>
        <p:nvSpPr>
          <p:cNvPr id="4" name="Slide Number Placeholder 3"/>
          <p:cNvSpPr>
            <a:spLocks noGrp="1"/>
          </p:cNvSpPr>
          <p:nvPr>
            <p:ph type="sldNum" sz="quarter" idx="10"/>
          </p:nvPr>
        </p:nvSpPr>
        <p:spPr/>
        <p:txBody>
          <a:bodyPr/>
          <a:lstStyle/>
          <a:p>
            <a:pPr>
              <a:defRPr/>
            </a:pPr>
            <a:fld id="{D32E936D-4656-9343-B3FC-51F2927DF066}" type="slidenum">
              <a:rPr lang="en-US" smtClean="0"/>
              <a:pPr>
                <a:defRPr/>
              </a:pPr>
              <a:t>46</a:t>
            </a:fld>
            <a:endParaRPr lang="en-US"/>
          </a:p>
        </p:txBody>
      </p:sp>
    </p:spTree>
    <p:extLst>
      <p:ext uri="{BB962C8B-B14F-4D97-AF65-F5344CB8AC3E}">
        <p14:creationId xmlns:p14="http://schemas.microsoft.com/office/powerpoint/2010/main" val="149693635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EDIT:</a:t>
            </a:r>
            <a:r>
              <a:rPr lang="en-US" baseline="0" dirty="0" smtClean="0"/>
              <a:t> according to schedule</a:t>
            </a:r>
            <a:endParaRPr lang="en-US" dirty="0"/>
          </a:p>
        </p:txBody>
      </p:sp>
      <p:sp>
        <p:nvSpPr>
          <p:cNvPr id="4" name="Slide Number Placeholder 3"/>
          <p:cNvSpPr>
            <a:spLocks noGrp="1"/>
          </p:cNvSpPr>
          <p:nvPr>
            <p:ph type="sldNum" sz="quarter" idx="10"/>
          </p:nvPr>
        </p:nvSpPr>
        <p:spPr/>
        <p:txBody>
          <a:bodyPr/>
          <a:lstStyle/>
          <a:p>
            <a:pPr>
              <a:defRPr/>
            </a:pPr>
            <a:fld id="{D32E936D-4656-9343-B3FC-51F2927DF066}" type="slidenum">
              <a:rPr lang="en-US" smtClean="0"/>
              <a:pPr>
                <a:defRPr/>
              </a:pPr>
              <a:t>47</a:t>
            </a:fld>
            <a:endParaRPr lang="en-US"/>
          </a:p>
        </p:txBody>
      </p:sp>
    </p:spTree>
    <p:extLst>
      <p:ext uri="{BB962C8B-B14F-4D97-AF65-F5344CB8AC3E}">
        <p14:creationId xmlns:p14="http://schemas.microsoft.com/office/powerpoint/2010/main" val="8659123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EDIT:</a:t>
            </a:r>
            <a:r>
              <a:rPr lang="en-US" baseline="0" dirty="0" smtClean="0"/>
              <a:t> introductions per presenter</a:t>
            </a:r>
            <a:endParaRPr lang="en-US" dirty="0"/>
          </a:p>
        </p:txBody>
      </p:sp>
      <p:sp>
        <p:nvSpPr>
          <p:cNvPr id="4" name="Slide Number Placeholder 3"/>
          <p:cNvSpPr>
            <a:spLocks noGrp="1"/>
          </p:cNvSpPr>
          <p:nvPr>
            <p:ph type="sldNum" sz="quarter" idx="10"/>
          </p:nvPr>
        </p:nvSpPr>
        <p:spPr/>
        <p:txBody>
          <a:bodyPr/>
          <a:lstStyle/>
          <a:p>
            <a:pPr>
              <a:defRPr/>
            </a:pPr>
            <a:fld id="{D32E936D-4656-9343-B3FC-51F2927DF066}" type="slidenum">
              <a:rPr lang="en-US" smtClean="0"/>
              <a:pPr>
                <a:defRPr/>
              </a:pPr>
              <a:t>3</a:t>
            </a:fld>
            <a:endParaRPr lang="en-US"/>
          </a:p>
        </p:txBody>
      </p:sp>
    </p:spTree>
    <p:extLst>
      <p:ext uri="{BB962C8B-B14F-4D97-AF65-F5344CB8AC3E}">
        <p14:creationId xmlns:p14="http://schemas.microsoft.com/office/powerpoint/2010/main" val="182995475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1026"/>
          <p:cNvSpPr>
            <a:spLocks noGrp="1" noRot="1" noChangeAspect="1"/>
          </p:cNvSpPr>
          <p:nvPr>
            <p:ph type="sldImg"/>
          </p:nvPr>
        </p:nvSpPr>
        <p:spPr bwMode="auto">
          <a:noFill/>
          <a:ln>
            <a:solidFill>
              <a:srgbClr val="000000"/>
            </a:solidFill>
            <a:miter lim="800000"/>
            <a:headEnd/>
            <a:tailEnd/>
          </a:ln>
        </p:spPr>
      </p:sp>
      <p:sp>
        <p:nvSpPr>
          <p:cNvPr id="22531" name="Rectangle 1027"/>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dirty="0" smtClean="0"/>
              <a:t>NOTE: Pre-acknowledgements</a:t>
            </a:r>
            <a:r>
              <a:rPr lang="en-US" baseline="0" dirty="0" smtClean="0"/>
              <a:t> slide</a:t>
            </a:r>
            <a:endParaRPr lang="en-US" dirty="0"/>
          </a:p>
        </p:txBody>
      </p:sp>
    </p:spTree>
    <p:extLst>
      <p:ext uri="{BB962C8B-B14F-4D97-AF65-F5344CB8AC3E}">
        <p14:creationId xmlns:p14="http://schemas.microsoft.com/office/powerpoint/2010/main" val="291977079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p:cNvSpPr>
          <p:nvPr>
            <p:ph type="sldImg"/>
          </p:nvPr>
        </p:nvSpPr>
        <p:spPr bwMode="auto">
          <a:noFill/>
          <a:ln>
            <a:solidFill>
              <a:srgbClr val="000000"/>
            </a:solidFill>
            <a:miter lim="800000"/>
            <a:headEnd/>
            <a:tailEnd/>
          </a:ln>
        </p:spPr>
      </p:sp>
      <p:sp>
        <p:nvSpPr>
          <p:cNvPr id="3379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Notes: it is a Cytoscape goal that both the graph model and the data are free from Biological semantics</a:t>
            </a:r>
          </a:p>
        </p:txBody>
      </p:sp>
      <p:sp>
        <p:nvSpPr>
          <p:cNvPr id="3379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0E5B186-42E8-6143-9B60-EB1C69F74A5F}" type="slidenum">
              <a:rPr lang="en-US">
                <a:ea typeface="ＭＳ Ｐゴシック" charset="-128"/>
                <a:cs typeface="ＭＳ Ｐゴシック" charset="-128"/>
              </a:rPr>
              <a:pPr fontAlgn="base">
                <a:spcBef>
                  <a:spcPct val="0"/>
                </a:spcBef>
                <a:spcAft>
                  <a:spcPct val="0"/>
                </a:spcAft>
              </a:pPr>
              <a:t>49</a:t>
            </a:fld>
            <a:endParaRPr lang="en-US">
              <a:ea typeface="ＭＳ Ｐゴシック" charset="-128"/>
              <a:cs typeface="ＭＳ Ｐゴシック" charset="-128"/>
            </a:endParaRPr>
          </a:p>
        </p:txBody>
      </p:sp>
    </p:spTree>
    <p:extLst>
      <p:ext uri="{BB962C8B-B14F-4D97-AF65-F5344CB8AC3E}">
        <p14:creationId xmlns:p14="http://schemas.microsoft.com/office/powerpoint/2010/main" val="323999035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p:cNvSpPr>
          <p:nvPr>
            <p:ph type="sldImg"/>
          </p:nvPr>
        </p:nvSpPr>
        <p:spPr bwMode="auto">
          <a:noFill/>
          <a:ln>
            <a:solidFill>
              <a:srgbClr val="000000"/>
            </a:solidFill>
            <a:miter lim="800000"/>
            <a:headEnd/>
            <a:tailEnd/>
          </a:ln>
        </p:spPr>
      </p:sp>
      <p:sp>
        <p:nvSpPr>
          <p:cNvPr id="3379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p>
        </p:txBody>
      </p:sp>
      <p:sp>
        <p:nvSpPr>
          <p:cNvPr id="3379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0E5B186-42E8-6143-9B60-EB1C69F74A5F}" type="slidenum">
              <a:rPr lang="en-US">
                <a:ea typeface="ＭＳ Ｐゴシック" charset="-128"/>
                <a:cs typeface="ＭＳ Ｐゴシック" charset="-128"/>
              </a:rPr>
              <a:pPr fontAlgn="base">
                <a:spcBef>
                  <a:spcPct val="0"/>
                </a:spcBef>
                <a:spcAft>
                  <a:spcPct val="0"/>
                </a:spcAft>
              </a:pPr>
              <a:t>50</a:t>
            </a:fld>
            <a:endParaRPr lang="en-US">
              <a:ea typeface="ＭＳ Ｐゴシック" charset="-128"/>
              <a:cs typeface="ＭＳ Ｐゴシック" charset="-128"/>
            </a:endParaRPr>
          </a:p>
        </p:txBody>
      </p:sp>
    </p:spTree>
    <p:extLst>
      <p:ext uri="{BB962C8B-B14F-4D97-AF65-F5344CB8AC3E}">
        <p14:creationId xmlns:p14="http://schemas.microsoft.com/office/powerpoint/2010/main" val="193151778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Slide Image Placeholder 1"/>
          <p:cNvSpPr>
            <a:spLocks noGrp="1" noRot="1" noChangeAspect="1"/>
          </p:cNvSpPr>
          <p:nvPr>
            <p:ph type="sldImg"/>
          </p:nvPr>
        </p:nvSpPr>
        <p:spPr bwMode="auto">
          <a:noFill/>
          <a:ln>
            <a:solidFill>
              <a:srgbClr val="000000"/>
            </a:solidFill>
            <a:miter lim="800000"/>
            <a:headEnd/>
            <a:tailEnd/>
          </a:ln>
        </p:spPr>
      </p:sp>
      <p:sp>
        <p:nvSpPr>
          <p:cNvPr id="16077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t>Screenshots: App Store front page, example app, and wall of apps</a:t>
            </a:r>
          </a:p>
          <a:p>
            <a:pPr>
              <a:spcBef>
                <a:spcPct val="0"/>
              </a:spcBef>
            </a:pPr>
            <a:r>
              <a:rPr lang="en-US" dirty="0" smtClean="0"/>
              <a:t>Note:</a:t>
            </a:r>
            <a:r>
              <a:rPr lang="en-US" baseline="0" dirty="0" smtClean="0"/>
              <a:t> mention increasing number of apps (and ports to 3.x)</a:t>
            </a:r>
          </a:p>
          <a:p>
            <a:pPr>
              <a:spcBef>
                <a:spcPct val="0"/>
              </a:spcBef>
            </a:pPr>
            <a:r>
              <a:rPr lang="en-US" baseline="0" dirty="0" smtClean="0"/>
              <a:t>Alternative: visit App Store live</a:t>
            </a:r>
          </a:p>
          <a:p>
            <a:pPr>
              <a:spcBef>
                <a:spcPct val="0"/>
              </a:spcBef>
            </a:pPr>
            <a:r>
              <a:rPr lang="en-US" baseline="0" dirty="0" smtClean="0"/>
              <a:t>272 apps – April 2016</a:t>
            </a:r>
            <a:endParaRPr lang="en-US" dirty="0" smtClean="0"/>
          </a:p>
        </p:txBody>
      </p:sp>
      <p:sp>
        <p:nvSpPr>
          <p:cNvPr id="160772"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lIns="91432" tIns="45716" rIns="91432" bIns="45716" anchor="b">
            <a:prstTxWarp prst="textNoShape">
              <a:avLst/>
            </a:prstTxWarp>
          </a:bodyPr>
          <a:lstStyle/>
          <a:p>
            <a:pPr algn="r"/>
            <a:fld id="{ABD1278C-6C7A-7845-9B99-1E84A24B9C00}" type="slidenum">
              <a:rPr lang="en-US" sz="1200">
                <a:latin typeface="Calibri" charset="0"/>
              </a:rPr>
              <a:pPr algn="r"/>
              <a:t>51</a:t>
            </a:fld>
            <a:endParaRPr lang="en-US" sz="1200">
              <a:latin typeface="Calibri" charset="0"/>
            </a:endParaRPr>
          </a:p>
        </p:txBody>
      </p:sp>
    </p:spTree>
    <p:extLst>
      <p:ext uri="{BB962C8B-B14F-4D97-AF65-F5344CB8AC3E}">
        <p14:creationId xmlns:p14="http://schemas.microsoft.com/office/powerpoint/2010/main" val="165344162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32E936D-4656-9343-B3FC-51F2927DF066}" type="slidenum">
              <a:rPr lang="en-US" smtClean="0"/>
              <a:pPr>
                <a:defRPr/>
              </a:pPr>
              <a:t>52</a:t>
            </a:fld>
            <a:endParaRPr lang="en-US"/>
          </a:p>
        </p:txBody>
      </p:sp>
    </p:spTree>
    <p:extLst>
      <p:ext uri="{BB962C8B-B14F-4D97-AF65-F5344CB8AC3E}">
        <p14:creationId xmlns:p14="http://schemas.microsoft.com/office/powerpoint/2010/main" val="8134814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Welcome</a:t>
            </a:r>
            <a:r>
              <a:rPr lang="en-US" baseline="0" dirty="0" smtClean="0"/>
              <a:t>!</a:t>
            </a:r>
          </a:p>
          <a:p>
            <a:r>
              <a:rPr lang="en-US" baseline="0" dirty="0" smtClean="0"/>
              <a:t> - web services: a couple provided by default (more in App Store)</a:t>
            </a:r>
          </a:p>
          <a:p>
            <a:r>
              <a:rPr lang="en-US" baseline="0" dirty="0" smtClean="0"/>
              <a:t> - preset networks from </a:t>
            </a:r>
            <a:r>
              <a:rPr lang="en-US" baseline="0" dirty="0" err="1" smtClean="0"/>
              <a:t>BioGRID</a:t>
            </a:r>
            <a:r>
              <a:rPr lang="en-US" baseline="0" dirty="0" smtClean="0"/>
              <a:t> per species (mouse over for details)</a:t>
            </a:r>
            <a:endParaRPr lang="en-US" dirty="0"/>
          </a:p>
        </p:txBody>
      </p:sp>
      <p:sp>
        <p:nvSpPr>
          <p:cNvPr id="4" name="Slide Number Placeholder 3"/>
          <p:cNvSpPr>
            <a:spLocks noGrp="1"/>
          </p:cNvSpPr>
          <p:nvPr>
            <p:ph type="sldNum" sz="quarter" idx="10"/>
          </p:nvPr>
        </p:nvSpPr>
        <p:spPr/>
        <p:txBody>
          <a:bodyPr/>
          <a:lstStyle/>
          <a:p>
            <a:pPr>
              <a:defRPr/>
            </a:pPr>
            <a:fld id="{D32E936D-4656-9343-B3FC-51F2927DF066}" type="slidenum">
              <a:rPr lang="en-US" smtClean="0"/>
              <a:pPr>
                <a:defRPr/>
              </a:pPr>
              <a:t>53</a:t>
            </a:fld>
            <a:endParaRPr lang="en-US"/>
          </a:p>
        </p:txBody>
      </p:sp>
    </p:spTree>
    <p:extLst>
      <p:ext uri="{BB962C8B-B14F-4D97-AF65-F5344CB8AC3E}">
        <p14:creationId xmlns:p14="http://schemas.microsoft.com/office/powerpoint/2010/main" val="8134814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32E936D-4656-9343-B3FC-51F2927DF066}" type="slidenum">
              <a:rPr lang="en-US" smtClean="0"/>
              <a:pPr>
                <a:defRPr/>
              </a:pPr>
              <a:t>54</a:t>
            </a:fld>
            <a:endParaRPr lang="en-US"/>
          </a:p>
        </p:txBody>
      </p:sp>
    </p:spTree>
    <p:extLst>
      <p:ext uri="{BB962C8B-B14F-4D97-AF65-F5344CB8AC3E}">
        <p14:creationId xmlns:p14="http://schemas.microsoft.com/office/powerpoint/2010/main" val="234093603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32E936D-4656-9343-B3FC-51F2927DF066}" type="slidenum">
              <a:rPr lang="en-US" smtClean="0"/>
              <a:pPr>
                <a:defRPr/>
              </a:pPr>
              <a:t>55</a:t>
            </a:fld>
            <a:endParaRPr lang="en-US"/>
          </a:p>
        </p:txBody>
      </p:sp>
    </p:spTree>
    <p:extLst>
      <p:ext uri="{BB962C8B-B14F-4D97-AF65-F5344CB8AC3E}">
        <p14:creationId xmlns:p14="http://schemas.microsoft.com/office/powerpoint/2010/main" val="234093603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New interface!</a:t>
            </a:r>
          </a:p>
          <a:p>
            <a:r>
              <a:rPr lang="en-US" dirty="0" smtClean="0"/>
              <a:t> - </a:t>
            </a:r>
            <a:r>
              <a:rPr lang="en-US" dirty="0" err="1" smtClean="0"/>
              <a:t>def</a:t>
            </a:r>
            <a:r>
              <a:rPr lang="en-US" dirty="0" smtClean="0"/>
              <a:t>,</a:t>
            </a:r>
            <a:r>
              <a:rPr lang="en-US" baseline="0" dirty="0" smtClean="0"/>
              <a:t> map, </a:t>
            </a:r>
            <a:r>
              <a:rPr lang="en-US" baseline="0" dirty="0" err="1" smtClean="0"/>
              <a:t>byp</a:t>
            </a:r>
            <a:endParaRPr lang="en-US" baseline="0" dirty="0" smtClean="0"/>
          </a:p>
          <a:p>
            <a:r>
              <a:rPr lang="en-US" baseline="0" dirty="0" smtClean="0"/>
              <a:t> - example continuous mapping panel</a:t>
            </a:r>
          </a:p>
          <a:p>
            <a:r>
              <a:rPr lang="en-US" baseline="0" dirty="0" smtClean="0"/>
              <a:t> - menu of provided visual styles</a:t>
            </a:r>
            <a:endParaRPr lang="en-US" dirty="0"/>
          </a:p>
        </p:txBody>
      </p:sp>
      <p:sp>
        <p:nvSpPr>
          <p:cNvPr id="4" name="Slide Number Placeholder 3"/>
          <p:cNvSpPr>
            <a:spLocks noGrp="1"/>
          </p:cNvSpPr>
          <p:nvPr>
            <p:ph type="sldNum" sz="quarter" idx="10"/>
          </p:nvPr>
        </p:nvSpPr>
        <p:spPr/>
        <p:txBody>
          <a:bodyPr/>
          <a:lstStyle/>
          <a:p>
            <a:fld id="{9741D044-8FC8-444B-82B7-3D18A787568D}" type="slidenum">
              <a:rPr lang="en-US" smtClean="0"/>
              <a:pPr/>
              <a:t>56</a:t>
            </a:fld>
            <a:endParaRPr lang="en-US"/>
          </a:p>
        </p:txBody>
      </p:sp>
    </p:spTree>
    <p:extLst>
      <p:ext uri="{BB962C8B-B14F-4D97-AF65-F5344CB8AC3E}">
        <p14:creationId xmlns:p14="http://schemas.microsoft.com/office/powerpoint/2010/main" val="280657522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32E936D-4656-9343-B3FC-51F2927DF066}" type="slidenum">
              <a:rPr lang="en-US" smtClean="0"/>
              <a:pPr>
                <a:defRPr/>
              </a:pPr>
              <a:t>57</a:t>
            </a:fld>
            <a:endParaRPr lang="en-US"/>
          </a:p>
        </p:txBody>
      </p:sp>
    </p:spTree>
    <p:extLst>
      <p:ext uri="{BB962C8B-B14F-4D97-AF65-F5344CB8AC3E}">
        <p14:creationId xmlns:p14="http://schemas.microsoft.com/office/powerpoint/2010/main" val="29285566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EDIT:</a:t>
            </a:r>
            <a:r>
              <a:rPr lang="en-US" baseline="0" dirty="0" smtClean="0"/>
              <a:t> introductions per presenter</a:t>
            </a:r>
            <a:endParaRPr lang="en-US" dirty="0"/>
          </a:p>
        </p:txBody>
      </p:sp>
      <p:sp>
        <p:nvSpPr>
          <p:cNvPr id="4" name="Slide Number Placeholder 3"/>
          <p:cNvSpPr>
            <a:spLocks noGrp="1"/>
          </p:cNvSpPr>
          <p:nvPr>
            <p:ph type="sldNum" sz="quarter" idx="10"/>
          </p:nvPr>
        </p:nvSpPr>
        <p:spPr/>
        <p:txBody>
          <a:bodyPr/>
          <a:lstStyle/>
          <a:p>
            <a:pPr>
              <a:defRPr/>
            </a:pPr>
            <a:fld id="{D32E936D-4656-9343-B3FC-51F2927DF066}" type="slidenum">
              <a:rPr lang="en-US" smtClean="0"/>
              <a:pPr>
                <a:defRPr/>
              </a:pPr>
              <a:t>5</a:t>
            </a:fld>
            <a:endParaRPr lang="en-US"/>
          </a:p>
        </p:txBody>
      </p:sp>
    </p:spTree>
    <p:extLst>
      <p:ext uri="{BB962C8B-B14F-4D97-AF65-F5344CB8AC3E}">
        <p14:creationId xmlns:p14="http://schemas.microsoft.com/office/powerpoint/2010/main" val="268836571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32E936D-4656-9343-B3FC-51F2927DF066}" type="slidenum">
              <a:rPr lang="en-US" smtClean="0"/>
              <a:pPr>
                <a:defRPr/>
              </a:pPr>
              <a:t>60</a:t>
            </a:fld>
            <a:endParaRPr lang="en-US"/>
          </a:p>
        </p:txBody>
      </p:sp>
    </p:spTree>
    <p:extLst>
      <p:ext uri="{BB962C8B-B14F-4D97-AF65-F5344CB8AC3E}">
        <p14:creationId xmlns:p14="http://schemas.microsoft.com/office/powerpoint/2010/main" val="92540385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 these used to be major issues in 2.x</a:t>
            </a:r>
            <a:endParaRPr lang="en-US" dirty="0"/>
          </a:p>
        </p:txBody>
      </p:sp>
      <p:sp>
        <p:nvSpPr>
          <p:cNvPr id="4" name="Slide Number Placeholder 3"/>
          <p:cNvSpPr>
            <a:spLocks noGrp="1"/>
          </p:cNvSpPr>
          <p:nvPr>
            <p:ph type="sldNum" sz="quarter" idx="10"/>
          </p:nvPr>
        </p:nvSpPr>
        <p:spPr/>
        <p:txBody>
          <a:bodyPr/>
          <a:lstStyle/>
          <a:p>
            <a:pPr>
              <a:defRPr/>
            </a:pPr>
            <a:fld id="{D32E936D-4656-9343-B3FC-51F2927DF066}" type="slidenum">
              <a:rPr lang="en-US" smtClean="0"/>
              <a:pPr>
                <a:defRPr/>
              </a:pPr>
              <a:t>63</a:t>
            </a:fld>
            <a:endParaRPr lang="en-US"/>
          </a:p>
        </p:txBody>
      </p:sp>
    </p:spTree>
    <p:extLst>
      <p:ext uri="{BB962C8B-B14F-4D97-AF65-F5344CB8AC3E}">
        <p14:creationId xmlns:p14="http://schemas.microsoft.com/office/powerpoint/2010/main" val="389984638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TODO: Update</a:t>
            </a:r>
            <a:endParaRPr lang="en-US" dirty="0"/>
          </a:p>
        </p:txBody>
      </p:sp>
      <p:sp>
        <p:nvSpPr>
          <p:cNvPr id="4" name="Slide Number Placeholder 3"/>
          <p:cNvSpPr>
            <a:spLocks noGrp="1"/>
          </p:cNvSpPr>
          <p:nvPr>
            <p:ph type="sldNum" sz="quarter" idx="10"/>
          </p:nvPr>
        </p:nvSpPr>
        <p:spPr/>
        <p:txBody>
          <a:bodyPr/>
          <a:lstStyle/>
          <a:p>
            <a:pPr>
              <a:defRPr/>
            </a:pPr>
            <a:fld id="{D32E936D-4656-9343-B3FC-51F2927DF066}" type="slidenum">
              <a:rPr lang="en-US" smtClean="0"/>
              <a:pPr>
                <a:defRPr/>
              </a:pPr>
              <a:t>67</a:t>
            </a:fld>
            <a:endParaRPr lang="en-US"/>
          </a:p>
        </p:txBody>
      </p:sp>
    </p:spTree>
    <p:extLst>
      <p:ext uri="{BB962C8B-B14F-4D97-AF65-F5344CB8AC3E}">
        <p14:creationId xmlns:p14="http://schemas.microsoft.com/office/powerpoint/2010/main" val="88969413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a:t>clusterMaker</a:t>
            </a:r>
            <a:r>
              <a:rPr lang="en-US" dirty="0"/>
              <a:t>:</a:t>
            </a:r>
            <a:r>
              <a:rPr lang="en-US" baseline="0" dirty="0"/>
              <a:t> </a:t>
            </a:r>
          </a:p>
          <a:p>
            <a:r>
              <a:rPr lang="en-US" baseline="0" dirty="0"/>
              <a:t> - simple: </a:t>
            </a:r>
            <a:r>
              <a:rPr lang="en-US" baseline="0" dirty="0" err="1"/>
              <a:t>galFiltered</a:t>
            </a:r>
            <a:r>
              <a:rPr lang="en-US" baseline="0" dirty="0"/>
              <a:t> -&gt; </a:t>
            </a:r>
            <a:r>
              <a:rPr lang="en-US" baseline="0" dirty="0" err="1"/>
              <a:t>BiNGO</a:t>
            </a:r>
            <a:endParaRPr lang="en-US" baseline="0" dirty="0"/>
          </a:p>
          <a:p>
            <a:r>
              <a:rPr lang="en-US" dirty="0"/>
              <a:t> - complex: </a:t>
            </a:r>
            <a:r>
              <a:rPr lang="en-US" dirty="0" err="1"/>
              <a:t>collins</a:t>
            </a:r>
            <a:r>
              <a:rPr lang="en-US" dirty="0"/>
              <a:t> PPI</a:t>
            </a:r>
          </a:p>
          <a:p>
            <a:r>
              <a:rPr lang="en-US" dirty="0" err="1" smtClean="0"/>
              <a:t>litSearch</a:t>
            </a:r>
            <a:r>
              <a:rPr lang="en-US" dirty="0" smtClean="0"/>
              <a:t>:</a:t>
            </a:r>
          </a:p>
          <a:p>
            <a:r>
              <a:rPr lang="en-US" baseline="0" dirty="0" smtClean="0"/>
              <a:t> - CDC25, human, cancer</a:t>
            </a:r>
            <a:r>
              <a:rPr lang="en-US" dirty="0" smtClean="0"/>
              <a:t> </a:t>
            </a:r>
          </a:p>
          <a:p>
            <a:r>
              <a:rPr lang="en-US" dirty="0" smtClean="0"/>
              <a:t>WikiPathways</a:t>
            </a:r>
          </a:p>
          <a:p>
            <a:r>
              <a:rPr lang="en-US" dirty="0" smtClean="0"/>
              <a:t> - human:</a:t>
            </a:r>
            <a:r>
              <a:rPr lang="en-US" baseline="0" dirty="0" smtClean="0"/>
              <a:t> TCA, Statin or 5-FU</a:t>
            </a:r>
            <a:endParaRPr lang="en-US" dirty="0"/>
          </a:p>
        </p:txBody>
      </p:sp>
      <p:sp>
        <p:nvSpPr>
          <p:cNvPr id="4" name="Slide Number Placeholder 3"/>
          <p:cNvSpPr>
            <a:spLocks noGrp="1"/>
          </p:cNvSpPr>
          <p:nvPr>
            <p:ph type="sldNum" sz="quarter" idx="10"/>
          </p:nvPr>
        </p:nvSpPr>
        <p:spPr/>
        <p:txBody>
          <a:bodyPr/>
          <a:lstStyle/>
          <a:p>
            <a:fld id="{9741D044-8FC8-444B-82B7-3D18A787568D}" type="slidenum">
              <a:rPr lang="en-US"/>
              <a:pPr/>
              <a:t>68</a:t>
            </a:fld>
            <a:endParaRPr lang="en-US"/>
          </a:p>
        </p:txBody>
      </p:sp>
    </p:spTree>
    <p:extLst>
      <p:ext uri="{BB962C8B-B14F-4D97-AF65-F5344CB8AC3E}">
        <p14:creationId xmlns:p14="http://schemas.microsoft.com/office/powerpoint/2010/main" val="71747381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The example file, </a:t>
            </a:r>
            <a:r>
              <a:rPr lang="en-US" sz="1200" dirty="0" err="1" smtClean="0"/>
              <a:t>galFiltered.cys</a:t>
            </a:r>
            <a:r>
              <a:rPr lang="en-US" sz="1200" dirty="0" smtClean="0"/>
              <a:t> is included with all Cytoscape releases.</a:t>
            </a:r>
            <a:r>
              <a:rPr lang="en-US" sz="1200" baseline="0" dirty="0" smtClean="0"/>
              <a:t>  </a:t>
            </a:r>
            <a:r>
              <a:rPr lang="en-US" sz="1200" dirty="0" smtClean="0"/>
              <a:t> It is taken from </a:t>
            </a:r>
            <a:r>
              <a:rPr lang="en-US" sz="1200" dirty="0" err="1" smtClean="0"/>
              <a:t>Ideker</a:t>
            </a:r>
            <a:r>
              <a:rPr lang="en-US" sz="1200" dirty="0" smtClean="0"/>
              <a:t>, </a:t>
            </a:r>
            <a:r>
              <a:rPr lang="en-US" sz="1200" dirty="0" err="1" smtClean="0"/>
              <a:t>et.al</a:t>
            </a:r>
            <a:r>
              <a:rPr lang="en-US" sz="1200" dirty="0" smtClean="0"/>
              <a:t>. 2001, although it has gained significantly more annotations over the years.  It shows a protein-protein interaction network that focuses on the </a:t>
            </a:r>
            <a:r>
              <a:rPr lang="en-US" sz="1200" dirty="0" err="1" smtClean="0"/>
              <a:t>galactose</a:t>
            </a:r>
            <a:r>
              <a:rPr lang="en-US" sz="1200" dirty="0" smtClean="0"/>
              <a:t> (gal) utilization in the yeast </a:t>
            </a:r>
            <a:r>
              <a:rPr lang="en-US" sz="1200" i="1" dirty="0" smtClean="0"/>
              <a:t>Saccharomyces </a:t>
            </a:r>
            <a:r>
              <a:rPr lang="en-US" sz="1200" i="1" dirty="0" err="1" smtClean="0"/>
              <a:t>cerevisiae</a:t>
            </a:r>
            <a:r>
              <a:rPr lang="en-US" sz="1200" dirty="0" smtClean="0"/>
              <a:t>.  The network was perturbed</a:t>
            </a:r>
            <a:r>
              <a:rPr lang="en-US" sz="1200" baseline="0" dirty="0" smtClean="0"/>
              <a:t> by gene deletion of the major GAL genes, then the cells were grown in the presence and absence of </a:t>
            </a:r>
            <a:r>
              <a:rPr lang="en-US" sz="1200" baseline="0" dirty="0" err="1" smtClean="0"/>
              <a:t>galactose</a:t>
            </a:r>
            <a:r>
              <a:rPr lang="en-US" sz="1200" baseline="0" dirty="0" smtClean="0"/>
              <a:t>.  </a:t>
            </a:r>
            <a:endParaRPr lang="en-US" dirty="0"/>
          </a:p>
        </p:txBody>
      </p:sp>
      <p:sp>
        <p:nvSpPr>
          <p:cNvPr id="4" name="Slide Number Placeholder 3"/>
          <p:cNvSpPr>
            <a:spLocks noGrp="1"/>
          </p:cNvSpPr>
          <p:nvPr>
            <p:ph type="sldNum" sz="quarter" idx="10"/>
          </p:nvPr>
        </p:nvSpPr>
        <p:spPr/>
        <p:txBody>
          <a:bodyPr/>
          <a:lstStyle/>
          <a:p>
            <a:pPr>
              <a:defRPr/>
            </a:pPr>
            <a:fld id="{D32E936D-4656-9343-B3FC-51F2927DF066}" type="slidenum">
              <a:rPr lang="en-US" smtClean="0"/>
              <a:pPr>
                <a:defRPr/>
              </a:pPr>
              <a:t>69</a:t>
            </a:fld>
            <a:endParaRPr lang="en-US"/>
          </a:p>
        </p:txBody>
      </p:sp>
    </p:spTree>
    <p:extLst>
      <p:ext uri="{BB962C8B-B14F-4D97-AF65-F5344CB8AC3E}">
        <p14:creationId xmlns:p14="http://schemas.microsoft.com/office/powerpoint/2010/main" val="148404204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32E936D-4656-9343-B3FC-51F2927DF066}" type="slidenum">
              <a:rPr lang="en-US" smtClean="0"/>
              <a:pPr>
                <a:defRPr/>
              </a:pPr>
              <a:t>72</a:t>
            </a:fld>
            <a:endParaRPr lang="en-US"/>
          </a:p>
        </p:txBody>
      </p:sp>
    </p:spTree>
    <p:extLst>
      <p:ext uri="{BB962C8B-B14F-4D97-AF65-F5344CB8AC3E}">
        <p14:creationId xmlns:p14="http://schemas.microsoft.com/office/powerpoint/2010/main" val="39054872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EDIT:</a:t>
            </a:r>
            <a:r>
              <a:rPr lang="en-US" baseline="0" dirty="0" smtClean="0"/>
              <a:t> introductions per presenter</a:t>
            </a:r>
            <a:endParaRPr lang="en-US" dirty="0"/>
          </a:p>
        </p:txBody>
      </p:sp>
      <p:sp>
        <p:nvSpPr>
          <p:cNvPr id="4" name="Slide Number Placeholder 3"/>
          <p:cNvSpPr>
            <a:spLocks noGrp="1"/>
          </p:cNvSpPr>
          <p:nvPr>
            <p:ph type="sldNum" sz="quarter" idx="10"/>
          </p:nvPr>
        </p:nvSpPr>
        <p:spPr/>
        <p:txBody>
          <a:bodyPr/>
          <a:lstStyle/>
          <a:p>
            <a:pPr>
              <a:defRPr/>
            </a:pPr>
            <a:fld id="{D32E936D-4656-9343-B3FC-51F2927DF066}" type="slidenum">
              <a:rPr lang="en-US" smtClean="0"/>
              <a:pPr>
                <a:defRPr/>
              </a:pPr>
              <a:t>6</a:t>
            </a:fld>
            <a:endParaRPr lang="en-US"/>
          </a:p>
        </p:txBody>
      </p:sp>
    </p:spTree>
    <p:extLst>
      <p:ext uri="{BB962C8B-B14F-4D97-AF65-F5344CB8AC3E}">
        <p14:creationId xmlns:p14="http://schemas.microsoft.com/office/powerpoint/2010/main" val="23310896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EDIT: Update per provisions</a:t>
            </a:r>
            <a:endParaRPr lang="en-US" dirty="0"/>
          </a:p>
        </p:txBody>
      </p:sp>
      <p:sp>
        <p:nvSpPr>
          <p:cNvPr id="4" name="Slide Number Placeholder 3"/>
          <p:cNvSpPr>
            <a:spLocks noGrp="1"/>
          </p:cNvSpPr>
          <p:nvPr>
            <p:ph type="sldNum" sz="quarter" idx="10"/>
          </p:nvPr>
        </p:nvSpPr>
        <p:spPr/>
        <p:txBody>
          <a:bodyPr/>
          <a:lstStyle/>
          <a:p>
            <a:pPr>
              <a:defRPr/>
            </a:pPr>
            <a:fld id="{D32E936D-4656-9343-B3FC-51F2927DF066}" type="slidenum">
              <a:rPr lang="en-US" smtClean="0"/>
              <a:pPr>
                <a:defRPr/>
              </a:pPr>
              <a:t>8</a:t>
            </a:fld>
            <a:endParaRPr lang="en-US"/>
          </a:p>
        </p:txBody>
      </p:sp>
    </p:spTree>
    <p:extLst>
      <p:ext uri="{BB962C8B-B14F-4D97-AF65-F5344CB8AC3E}">
        <p14:creationId xmlns:p14="http://schemas.microsoft.com/office/powerpoint/2010/main" val="8990372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B9BFD395-D39A-4AEC-BC0B-FE9AE1BE7A85}" type="slidenum">
              <a:rPr lang="en-US" smtClean="0"/>
              <a:pPr>
                <a:defRPr/>
              </a:pPr>
              <a:t>9</a:t>
            </a:fld>
            <a:endParaRPr lang="en-US" dirty="0"/>
          </a:p>
        </p:txBody>
      </p:sp>
    </p:spTree>
    <p:extLst>
      <p:ext uri="{BB962C8B-B14F-4D97-AF65-F5344CB8AC3E}">
        <p14:creationId xmlns:p14="http://schemas.microsoft.com/office/powerpoint/2010/main" val="22208397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336042" indent="-336042" defTabSz="896112">
              <a:spcBef>
                <a:spcPct val="0"/>
              </a:spcBef>
              <a:spcAft>
                <a:spcPct val="50000"/>
              </a:spcAft>
              <a:buFont typeface="Arial" pitchFamily="34" charset="0"/>
              <a:buChar char="•"/>
              <a:defRPr/>
            </a:pPr>
            <a:r>
              <a:rPr lang="en-US" b="1" kern="0" dirty="0">
                <a:solidFill>
                  <a:srgbClr val="000000"/>
                </a:solidFill>
                <a:latin typeface="Arial"/>
                <a:ea typeface="+mn-ea"/>
              </a:rPr>
              <a:t>Gene Function Prediction </a:t>
            </a:r>
            <a:r>
              <a:rPr lang="en-US" kern="0" dirty="0">
                <a:solidFill>
                  <a:srgbClr val="000000"/>
                </a:solidFill>
                <a:latin typeface="Arial"/>
                <a:ea typeface="+mn-ea"/>
              </a:rPr>
              <a:t>–</a:t>
            </a:r>
            <a:br>
              <a:rPr lang="en-US" kern="0" dirty="0">
                <a:solidFill>
                  <a:srgbClr val="000000"/>
                </a:solidFill>
                <a:latin typeface="Arial"/>
                <a:ea typeface="+mn-ea"/>
              </a:rPr>
            </a:br>
            <a:r>
              <a:rPr lang="en-US" kern="0" dirty="0">
                <a:solidFill>
                  <a:srgbClr val="000000"/>
                </a:solidFill>
                <a:latin typeface="Arial"/>
                <a:ea typeface="+mn-ea"/>
              </a:rPr>
              <a:t>basic but important, examining genes (proteins) in a network context shows connections to sets of genes/proteins involved in same biological process that are likely to function in that process</a:t>
            </a:r>
          </a:p>
          <a:p>
            <a:pPr marL="336042" indent="-336042" defTabSz="896112">
              <a:spcBef>
                <a:spcPct val="0"/>
              </a:spcBef>
              <a:spcAft>
                <a:spcPct val="50000"/>
              </a:spcAft>
              <a:buFont typeface="Arial" pitchFamily="34" charset="0"/>
              <a:buChar char="•"/>
              <a:defRPr/>
            </a:pPr>
            <a:r>
              <a:rPr lang="en-US" b="1" kern="0" dirty="0">
                <a:solidFill>
                  <a:srgbClr val="000000"/>
                </a:solidFill>
                <a:latin typeface="Arial"/>
                <a:ea typeface="+mn-ea"/>
              </a:rPr>
              <a:t>Detection of protein complexes/other modular structures</a:t>
            </a:r>
            <a:r>
              <a:rPr lang="en-US" kern="0" dirty="0">
                <a:solidFill>
                  <a:srgbClr val="000000"/>
                </a:solidFill>
                <a:latin typeface="Arial"/>
                <a:ea typeface="+mn-ea"/>
              </a:rPr>
              <a:t> – </a:t>
            </a:r>
            <a:br>
              <a:rPr lang="en-US" kern="0" dirty="0">
                <a:solidFill>
                  <a:srgbClr val="000000"/>
                </a:solidFill>
                <a:latin typeface="Arial"/>
                <a:ea typeface="+mn-ea"/>
              </a:rPr>
            </a:br>
            <a:r>
              <a:rPr lang="en-US" kern="0" dirty="0">
                <a:solidFill>
                  <a:srgbClr val="000000"/>
                </a:solidFill>
                <a:latin typeface="Arial"/>
                <a:ea typeface="+mn-ea"/>
              </a:rPr>
              <a:t>although interaction networks are based on pair-wise interactions, there is clear evidence for modularity &amp; higher order organization (motifs, feedback loops)</a:t>
            </a:r>
          </a:p>
          <a:p>
            <a:pPr marL="336042" indent="-336042" defTabSz="896112">
              <a:spcBef>
                <a:spcPct val="0"/>
              </a:spcBef>
              <a:spcAft>
                <a:spcPct val="50000"/>
              </a:spcAft>
              <a:buFont typeface="Arial" pitchFamily="34" charset="0"/>
              <a:buChar char="•"/>
              <a:defRPr/>
            </a:pPr>
            <a:r>
              <a:rPr lang="en-US" b="1" kern="0" dirty="0">
                <a:solidFill>
                  <a:srgbClr val="000000"/>
                </a:solidFill>
                <a:latin typeface="Arial"/>
                <a:ea typeface="+mn-ea"/>
              </a:rPr>
              <a:t>Network evolution </a:t>
            </a:r>
            <a:r>
              <a:rPr lang="en-US" kern="0" dirty="0">
                <a:solidFill>
                  <a:srgbClr val="000000"/>
                </a:solidFill>
                <a:latin typeface="Arial"/>
                <a:ea typeface="+mn-ea"/>
              </a:rPr>
              <a:t>–</a:t>
            </a:r>
            <a:br>
              <a:rPr lang="en-US" kern="0" dirty="0">
                <a:solidFill>
                  <a:srgbClr val="000000"/>
                </a:solidFill>
                <a:latin typeface="Arial"/>
                <a:ea typeface="+mn-ea"/>
              </a:rPr>
            </a:br>
            <a:r>
              <a:rPr lang="en-US" kern="0" dirty="0">
                <a:solidFill>
                  <a:srgbClr val="000000"/>
                </a:solidFill>
                <a:latin typeface="Arial"/>
                <a:ea typeface="+mn-ea"/>
              </a:rPr>
              <a:t> biological process(s) conservation across species (</a:t>
            </a:r>
            <a:r>
              <a:rPr lang="en-US" kern="0" dirty="0" err="1">
                <a:solidFill>
                  <a:srgbClr val="000000"/>
                </a:solidFill>
                <a:latin typeface="Arial"/>
                <a:ea typeface="+mn-ea"/>
              </a:rPr>
              <a:t>PathBLAST</a:t>
            </a:r>
            <a:r>
              <a:rPr lang="en-US" kern="0" dirty="0">
                <a:solidFill>
                  <a:srgbClr val="000000"/>
                </a:solidFill>
                <a:latin typeface="Arial"/>
                <a:ea typeface="+mn-ea"/>
              </a:rPr>
              <a:t>, </a:t>
            </a:r>
            <a:r>
              <a:rPr lang="en-US" kern="0" dirty="0" err="1">
                <a:solidFill>
                  <a:srgbClr val="000000"/>
                </a:solidFill>
                <a:latin typeface="Arial"/>
                <a:ea typeface="+mn-ea"/>
              </a:rPr>
              <a:t>NetworkBLAST</a:t>
            </a:r>
            <a:r>
              <a:rPr lang="en-US" kern="0" dirty="0">
                <a:solidFill>
                  <a:srgbClr val="000000"/>
                </a:solidFill>
                <a:latin typeface="Arial"/>
                <a:ea typeface="+mn-ea"/>
              </a:rPr>
              <a:t> to align p-p interaction networks &amp; clusters)</a:t>
            </a:r>
          </a:p>
          <a:p>
            <a:pPr marL="336042" indent="-336042" defTabSz="896112">
              <a:spcBef>
                <a:spcPct val="0"/>
              </a:spcBef>
              <a:spcAft>
                <a:spcPct val="50000"/>
              </a:spcAft>
              <a:buFont typeface="Arial" pitchFamily="34" charset="0"/>
              <a:buChar char="•"/>
              <a:defRPr/>
            </a:pPr>
            <a:r>
              <a:rPr lang="en-US" b="1" kern="0" dirty="0">
                <a:solidFill>
                  <a:srgbClr val="000000"/>
                </a:solidFill>
                <a:latin typeface="Arial"/>
                <a:ea typeface="+mn-ea"/>
              </a:rPr>
              <a:t>Prediction of new interactions and functional associations </a:t>
            </a:r>
            <a:r>
              <a:rPr lang="en-US" kern="0" dirty="0">
                <a:solidFill>
                  <a:srgbClr val="000000"/>
                </a:solidFill>
                <a:latin typeface="Arial"/>
                <a:ea typeface="+mn-ea"/>
              </a:rPr>
              <a:t>– </a:t>
            </a:r>
            <a:br>
              <a:rPr lang="en-US" kern="0" dirty="0">
                <a:solidFill>
                  <a:srgbClr val="000000"/>
                </a:solidFill>
                <a:latin typeface="Arial"/>
                <a:ea typeface="+mn-ea"/>
              </a:rPr>
            </a:br>
            <a:r>
              <a:rPr lang="en-US" kern="0" dirty="0">
                <a:solidFill>
                  <a:srgbClr val="000000"/>
                </a:solidFill>
                <a:latin typeface="Arial"/>
                <a:ea typeface="+mn-ea"/>
              </a:rPr>
              <a:t>Statistically significant domain-domain correlations in protein interaction network suggest that certain domain (and domain pairs) mediate protein binding.  Machine learning extends this to suggest to predict protein-protein or genetic interaction through integration of diverse types of evidence for interaction</a:t>
            </a:r>
          </a:p>
          <a:p>
            <a:endParaRPr lang="en-US" dirty="0"/>
          </a:p>
        </p:txBody>
      </p:sp>
      <p:sp>
        <p:nvSpPr>
          <p:cNvPr id="4" name="Slide Number Placeholder 3"/>
          <p:cNvSpPr>
            <a:spLocks noGrp="1"/>
          </p:cNvSpPr>
          <p:nvPr>
            <p:ph type="sldNum" sz="quarter" idx="10"/>
          </p:nvPr>
        </p:nvSpPr>
        <p:spPr/>
        <p:txBody>
          <a:bodyPr/>
          <a:lstStyle/>
          <a:p>
            <a:pPr>
              <a:defRPr/>
            </a:pPr>
            <a:fld id="{B9BFD395-D39A-4AEC-BC0B-FE9AE1BE7A85}" type="slidenum">
              <a:rPr lang="en-US" smtClean="0"/>
              <a:pPr>
                <a:defRPr/>
              </a:pPr>
              <a:t>10</a:t>
            </a:fld>
            <a:endParaRPr lang="en-US" dirty="0"/>
          </a:p>
        </p:txBody>
      </p:sp>
    </p:spTree>
    <p:extLst>
      <p:ext uri="{BB962C8B-B14F-4D97-AF65-F5344CB8AC3E}">
        <p14:creationId xmlns:p14="http://schemas.microsoft.com/office/powerpoint/2010/main" val="30653416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Char char="•"/>
            </a:pPr>
            <a:r>
              <a:rPr lang="en-US" b="1" dirty="0" smtClean="0"/>
              <a:t>Identification </a:t>
            </a:r>
            <a:r>
              <a:rPr lang="en-US" b="1" dirty="0"/>
              <a:t>of disease </a:t>
            </a:r>
            <a:r>
              <a:rPr lang="en-US" b="1" dirty="0" err="1"/>
              <a:t>subnetworks</a:t>
            </a:r>
            <a:r>
              <a:rPr lang="en-US" b="1" dirty="0"/>
              <a:t> </a:t>
            </a:r>
            <a:r>
              <a:rPr lang="en-US" dirty="0"/>
              <a:t>– identification of disease network </a:t>
            </a:r>
            <a:r>
              <a:rPr lang="en-US" dirty="0" err="1"/>
              <a:t>subnetworks</a:t>
            </a:r>
            <a:r>
              <a:rPr lang="en-US" dirty="0"/>
              <a:t> that are transcriptionally active in disease.  These suggest key pathway components in disease progression and provide leads for further study and potential therapeutic targets</a:t>
            </a:r>
            <a:br>
              <a:rPr lang="en-US" dirty="0"/>
            </a:br>
            <a:endParaRPr lang="en-US" dirty="0"/>
          </a:p>
          <a:p>
            <a:pPr>
              <a:buFont typeface="Arial" pitchFamily="34" charset="0"/>
              <a:buChar char="•"/>
            </a:pPr>
            <a:r>
              <a:rPr lang="en-US" b="1" dirty="0" err="1"/>
              <a:t>Subnetwork</a:t>
            </a:r>
            <a:r>
              <a:rPr lang="en-US" b="1" dirty="0"/>
              <a:t>-based diagnosis </a:t>
            </a:r>
            <a:r>
              <a:rPr lang="en-US" dirty="0"/>
              <a:t>– </a:t>
            </a:r>
            <a:r>
              <a:rPr lang="en-US" dirty="0" err="1"/>
              <a:t>subnetworks</a:t>
            </a:r>
            <a:r>
              <a:rPr lang="en-US" dirty="0"/>
              <a:t> also provide a rich source of biomarkers for disease classification, based on mRNA profiling integrated with protein networks to identify </a:t>
            </a:r>
            <a:r>
              <a:rPr lang="en-US" dirty="0" err="1"/>
              <a:t>subnetwork</a:t>
            </a:r>
            <a:r>
              <a:rPr lang="en-US" dirty="0"/>
              <a:t> biomarkers (interconnected genes whose aggregate expression levels are predictive of disease state)</a:t>
            </a:r>
            <a:br>
              <a:rPr lang="en-US" dirty="0"/>
            </a:br>
            <a:endParaRPr lang="en-US" dirty="0"/>
          </a:p>
          <a:p>
            <a:pPr>
              <a:buFont typeface="Arial" pitchFamily="34" charset="0"/>
              <a:buChar char="•"/>
            </a:pPr>
            <a:r>
              <a:rPr lang="en-US" b="1" dirty="0" err="1"/>
              <a:t>Subnetwork</a:t>
            </a:r>
            <a:r>
              <a:rPr lang="en-US" b="1" dirty="0"/>
              <a:t>-based gene association </a:t>
            </a:r>
            <a:r>
              <a:rPr lang="en-US" dirty="0"/>
              <a:t>– molecular networks will provide a powerful framework for mapping common pathway mechanisms affected by collection of genotypes (SNP, CNV)</a:t>
            </a:r>
          </a:p>
          <a:p>
            <a:endParaRPr lang="en-US" dirty="0"/>
          </a:p>
        </p:txBody>
      </p:sp>
      <p:sp>
        <p:nvSpPr>
          <p:cNvPr id="4" name="Slide Number Placeholder 3"/>
          <p:cNvSpPr>
            <a:spLocks noGrp="1"/>
          </p:cNvSpPr>
          <p:nvPr>
            <p:ph type="sldNum" sz="quarter" idx="10"/>
          </p:nvPr>
        </p:nvSpPr>
        <p:spPr/>
        <p:txBody>
          <a:bodyPr/>
          <a:lstStyle/>
          <a:p>
            <a:pPr>
              <a:defRPr/>
            </a:pPr>
            <a:fld id="{B9BFD395-D39A-4AEC-BC0B-FE9AE1BE7A85}" type="slidenum">
              <a:rPr lang="en-US" smtClean="0"/>
              <a:pPr>
                <a:defRPr/>
              </a:pPr>
              <a:t>11</a:t>
            </a:fld>
            <a:endParaRPr lang="en-US" dirty="0"/>
          </a:p>
        </p:txBody>
      </p:sp>
    </p:spTree>
    <p:extLst>
      <p:ext uri="{BB962C8B-B14F-4D97-AF65-F5344CB8AC3E}">
        <p14:creationId xmlns:p14="http://schemas.microsoft.com/office/powerpoint/2010/main" val="34901652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0" y="0"/>
            <a:ext cx="863600" cy="6858000"/>
          </a:xfrm>
          <a:prstGeom prst="rect">
            <a:avLst/>
          </a:prstGeom>
          <a:gradFill rotWithShape="0">
            <a:gsLst>
              <a:gs pos="0">
                <a:srgbClr val="E8F4FF"/>
              </a:gs>
              <a:gs pos="100000">
                <a:srgbClr val="A1D0FF"/>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atin typeface="Times New Roman" charset="0"/>
            </a:endParaRPr>
          </a:p>
        </p:txBody>
      </p:sp>
      <p:sp>
        <p:nvSpPr>
          <p:cNvPr id="5" name="Rectangle 5"/>
          <p:cNvSpPr>
            <a:spLocks noChangeArrowheads="1"/>
          </p:cNvSpPr>
          <p:nvPr/>
        </p:nvSpPr>
        <p:spPr bwMode="auto">
          <a:xfrm>
            <a:off x="863600" y="6559550"/>
            <a:ext cx="1746250" cy="45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000" b="1" dirty="0" smtClean="0">
                <a:latin typeface="Lucida Casual" charset="0"/>
              </a:rPr>
              <a:t>March 12, 2012</a:t>
            </a:r>
            <a:endParaRPr lang="en-US" sz="1000" b="1" dirty="0">
              <a:latin typeface="Lucida Casual" charset="0"/>
            </a:endParaRPr>
          </a:p>
        </p:txBody>
      </p:sp>
      <p:sp>
        <p:nvSpPr>
          <p:cNvPr id="6" name="Rectangle 6"/>
          <p:cNvSpPr>
            <a:spLocks noChangeArrowheads="1"/>
          </p:cNvSpPr>
          <p:nvPr/>
        </p:nvSpPr>
        <p:spPr bwMode="auto">
          <a:xfrm>
            <a:off x="7842250" y="6565900"/>
            <a:ext cx="738188"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fld id="{302921E9-801F-C64D-A711-D970D548ADD8}" type="slidenum">
              <a:rPr lang="en-US" sz="1000" b="1">
                <a:latin typeface="Lucida Casual" charset="0"/>
              </a:rPr>
              <a:pPr algn="ctr"/>
              <a:t>‹#›</a:t>
            </a:fld>
            <a:endParaRPr lang="en-US" sz="1000" b="1">
              <a:latin typeface="Lucida Casual" charset="0"/>
            </a:endParaRPr>
          </a:p>
        </p:txBody>
      </p:sp>
      <p:grpSp>
        <p:nvGrpSpPr>
          <p:cNvPr id="7" name="Group 8"/>
          <p:cNvGrpSpPr>
            <a:grpSpLocks/>
          </p:cNvGrpSpPr>
          <p:nvPr/>
        </p:nvGrpSpPr>
        <p:grpSpPr bwMode="auto">
          <a:xfrm>
            <a:off x="228600" y="109538"/>
            <a:ext cx="8915400" cy="688975"/>
            <a:chOff x="144" y="69"/>
            <a:chExt cx="5616" cy="434"/>
          </a:xfrm>
        </p:grpSpPr>
        <p:pic>
          <p:nvPicPr>
            <p:cNvPr id="8" name="Picture 9" descr="RBVI_logo_tl"/>
            <p:cNvPicPr>
              <a:picLocks noChangeAspect="1" noChangeArrowheads="1"/>
            </p:cNvPicPr>
            <p:nvPr/>
          </p:nvPicPr>
          <p:blipFill>
            <a:blip r:embed="rId2">
              <a:extLst>
                <a:ext uri="{28A0092B-C50C-407E-A947-70E740481C1C}">
                  <a14:useLocalDpi xmlns:a14="http://schemas.microsoft.com/office/drawing/2010/main" val="0"/>
                </a:ext>
              </a:extLst>
            </a:blip>
            <a:srcRect t="24265" b="10049"/>
            <a:stretch>
              <a:fillRect/>
            </a:stretch>
          </p:blipFill>
          <p:spPr bwMode="auto">
            <a:xfrm>
              <a:off x="144" y="69"/>
              <a:ext cx="5430" cy="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0" descr="RBVI_logo_tl"/>
            <p:cNvPicPr>
              <a:picLocks noChangeAspect="1" noChangeArrowheads="1"/>
            </p:cNvPicPr>
            <p:nvPr/>
          </p:nvPicPr>
          <p:blipFill>
            <a:blip r:embed="rId2">
              <a:extLst>
                <a:ext uri="{28A0092B-C50C-407E-A947-70E740481C1C}">
                  <a14:useLocalDpi xmlns:a14="http://schemas.microsoft.com/office/drawing/2010/main" val="0"/>
                </a:ext>
              </a:extLst>
            </a:blip>
            <a:srcRect l="87790" t="24265" b="10049"/>
            <a:stretch>
              <a:fillRect/>
            </a:stretch>
          </p:blipFill>
          <p:spPr bwMode="auto">
            <a:xfrm>
              <a:off x="4823" y="69"/>
              <a:ext cx="937" cy="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0" name="Picture 15" descr="CytoscapeLogo.pn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510588" y="127000"/>
            <a:ext cx="600075" cy="59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9" name="Rectangle 3"/>
          <p:cNvSpPr>
            <a:spLocks noGrp="1" noChangeArrowheads="1"/>
          </p:cNvSpPr>
          <p:nvPr>
            <p:ph type="ctrTitle"/>
          </p:nvPr>
        </p:nvSpPr>
        <p:spPr>
          <a:xfrm>
            <a:off x="685800" y="1968500"/>
            <a:ext cx="7874000" cy="1470025"/>
          </a:xfrm>
          <a:prstGeom prst="rect">
            <a:avLst/>
          </a:prstGeom>
          <a:noFill/>
        </p:spPr>
        <p:txBody>
          <a:bodyPr tIns="45720" bIns="45720"/>
          <a:lstStyle>
            <a:lvl1pPr>
              <a:defRPr>
                <a:solidFill>
                  <a:schemeClr val="tx1"/>
                </a:solidFill>
              </a:defRPr>
            </a:lvl1pPr>
          </a:lstStyle>
          <a:p>
            <a:r>
              <a:rPr lang="en-US" smtClean="0"/>
              <a:t>Click to edit Master title style</a:t>
            </a:r>
            <a:endParaRPr lang="en-US"/>
          </a:p>
        </p:txBody>
      </p:sp>
      <p:sp>
        <p:nvSpPr>
          <p:cNvPr id="4103" name="Rectangle 7"/>
          <p:cNvSpPr>
            <a:spLocks noGrp="1" noChangeArrowheads="1"/>
          </p:cNvSpPr>
          <p:nvPr>
            <p:ph type="subTitle" idx="1"/>
          </p:nvPr>
        </p:nvSpPr>
        <p:spPr>
          <a:xfrm>
            <a:off x="1371600" y="3724275"/>
            <a:ext cx="6589713" cy="1752600"/>
          </a:xfrm>
        </p:spPr>
        <p:txBody>
          <a:bodyPr/>
          <a:lstStyle>
            <a:lvl1pPr marL="0" indent="0" algn="ctr">
              <a:buFontTx/>
              <a:buNone/>
              <a:defRPr/>
            </a:lvl1pPr>
          </a:lstStyle>
          <a:p>
            <a:r>
              <a:rPr lang="en-US" smtClean="0"/>
              <a:t>Click to edit Master subtitle style</a:t>
            </a:r>
            <a:endParaRPr lang="en-US"/>
          </a:p>
        </p:txBody>
      </p:sp>
      <p:sp>
        <p:nvSpPr>
          <p:cNvPr id="11" name="Rectangle 4"/>
          <p:cNvSpPr>
            <a:spLocks noGrp="1" noChangeArrowheads="1"/>
          </p:cNvSpPr>
          <p:nvPr>
            <p:ph type="ftr" sz="quarter" idx="10"/>
          </p:nvPr>
        </p:nvSpPr>
        <p:spPr bwMode="auto">
          <a:xfrm>
            <a:off x="3495675" y="6564313"/>
            <a:ext cx="2895600" cy="185737"/>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ctr">
              <a:defRPr sz="1000" b="1" smtClean="0">
                <a:latin typeface="Lucida Casual" charset="0"/>
              </a:defRPr>
            </a:lvl1pPr>
          </a:lstStyle>
          <a:p>
            <a:pPr>
              <a:defRPr/>
            </a:pPr>
            <a:r>
              <a:rPr lang="en-US" dirty="0" smtClean="0"/>
              <a:t>Swiss Institute of Bioinformatics</a:t>
            </a:r>
            <a:endParaRPr lang="en-US" dirty="0"/>
          </a:p>
        </p:txBody>
      </p:sp>
    </p:spTree>
    <p:extLst>
      <p:ext uri="{BB962C8B-B14F-4D97-AF65-F5344CB8AC3E}">
        <p14:creationId xmlns:p14="http://schemas.microsoft.com/office/powerpoint/2010/main" val="3461504632"/>
      </p:ext>
    </p:extLst>
  </p:cSld>
  <p:clrMapOvr>
    <a:masterClrMapping/>
  </p:clrMapOvr>
  <p:timing>
    <p:tnLst>
      <p:par>
        <p:cTn xmlns:p14="http://schemas.microsoft.com/office/powerpoint/2010/mai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919163" y="0"/>
            <a:ext cx="7996237" cy="8509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117474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65950" y="0"/>
            <a:ext cx="2127250" cy="6456363"/>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84200" y="0"/>
            <a:ext cx="6229350" cy="64563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43736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a:xfrm>
            <a:off x="919163" y="0"/>
            <a:ext cx="7996237" cy="850900"/>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smtClean="0">
                <a:latin typeface="Times New Roman" charset="0"/>
              </a:defRPr>
            </a:lvl1pPr>
          </a:lstStyle>
          <a:p>
            <a:pPr>
              <a:defRPr/>
            </a:pPr>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ea typeface="+mn-ea"/>
                <a:cs typeface="+mn-cs"/>
              </a:defRPr>
            </a:lvl1pPr>
          </a:lstStyle>
          <a:p>
            <a:pPr>
              <a:defRPr/>
            </a:pPr>
            <a:r>
              <a:rPr lang="en-US" smtClean="0"/>
              <a:t>Vienna, Austria</a:t>
            </a: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smtClean="0">
                <a:latin typeface="Times New Roman" charset="0"/>
              </a:defRPr>
            </a:lvl1pPr>
          </a:lstStyle>
          <a:p>
            <a:pPr>
              <a:defRPr/>
            </a:pPr>
            <a:fld id="{5F3B0F5F-2125-6847-95EE-F9565F51CD50}" type="slidenum">
              <a:rPr lang="en-US"/>
              <a:pPr>
                <a:defRPr/>
              </a:pPr>
              <a:t>‹#›</a:t>
            </a:fld>
            <a:endParaRPr lang="en-US"/>
          </a:p>
        </p:txBody>
      </p:sp>
    </p:spTree>
    <p:extLst>
      <p:ext uri="{BB962C8B-B14F-4D97-AF65-F5344CB8AC3E}">
        <p14:creationId xmlns:p14="http://schemas.microsoft.com/office/powerpoint/2010/main" val="37356615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9163" y="0"/>
            <a:ext cx="7996237" cy="8509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45483361"/>
      </p:ext>
    </p:extLst>
  </p:cSld>
  <p:clrMapOvr>
    <a:masterClrMapping/>
  </p:clrMapOvr>
  <p:timing>
    <p:tnLst>
      <p:par>
        <p:cTn xmlns:p14="http://schemas.microsoft.com/office/powerpoint/2010/mai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3784149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19163" y="0"/>
            <a:ext cx="7996237" cy="8509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584200" y="1244600"/>
            <a:ext cx="4178300" cy="5211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14900" y="1244600"/>
            <a:ext cx="4178300" cy="5211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908895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400883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919163" y="0"/>
            <a:ext cx="7996237" cy="850900"/>
          </a:xfrm>
          <a:prstGeom prst="rect">
            <a:avLst/>
          </a:prstGeom>
        </p:spPr>
        <p:txBody>
          <a:bodyPr/>
          <a:lstStyle/>
          <a:p>
            <a:r>
              <a:rPr lang="en-US" smtClean="0"/>
              <a:t>Click to edit Master title style</a:t>
            </a:r>
            <a:endParaRPr lang="en-US"/>
          </a:p>
        </p:txBody>
      </p:sp>
    </p:spTree>
    <p:extLst>
      <p:ext uri="{BB962C8B-B14F-4D97-AF65-F5344CB8AC3E}">
        <p14:creationId xmlns:p14="http://schemas.microsoft.com/office/powerpoint/2010/main" val="26349169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10373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1492938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716946429"/>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4"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7" name="Rectangle 3"/>
          <p:cNvSpPr>
            <a:spLocks noChangeArrowheads="1"/>
          </p:cNvSpPr>
          <p:nvPr/>
        </p:nvSpPr>
        <p:spPr bwMode="auto">
          <a:xfrm>
            <a:off x="4487863" y="6513513"/>
            <a:ext cx="738187"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fld id="{CE1510DC-188D-0A45-815D-835706DD28E6}" type="slidenum">
              <a:rPr lang="en-US" sz="1000" b="1">
                <a:latin typeface="Lucida Casual" charset="0"/>
              </a:rPr>
              <a:pPr algn="ctr"/>
              <a:t>‹#›</a:t>
            </a:fld>
            <a:endParaRPr lang="en-US" sz="1000" b="1">
              <a:latin typeface="Lucida Casual" charset="0"/>
            </a:endParaRPr>
          </a:p>
        </p:txBody>
      </p:sp>
      <p:sp>
        <p:nvSpPr>
          <p:cNvPr id="1028" name="Rectangle 4"/>
          <p:cNvSpPr>
            <a:spLocks noGrp="1" noChangeArrowheads="1"/>
          </p:cNvSpPr>
          <p:nvPr>
            <p:ph type="body" idx="1"/>
          </p:nvPr>
        </p:nvSpPr>
        <p:spPr bwMode="auto">
          <a:xfrm>
            <a:off x="584200" y="1244600"/>
            <a:ext cx="8509000" cy="521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Rectangle 2"/>
          <p:cNvSpPr/>
          <p:nvPr userDrawn="1"/>
        </p:nvSpPr>
        <p:spPr bwMode="auto">
          <a:xfrm>
            <a:off x="328706" y="138206"/>
            <a:ext cx="8815294" cy="709239"/>
          </a:xfrm>
          <a:prstGeom prst="rect">
            <a:avLst/>
          </a:prstGeom>
          <a:solidFill>
            <a:schemeClr val="tx1">
              <a:lumMod val="75000"/>
              <a:lumOff val="25000"/>
            </a:schemeClr>
          </a:solidFill>
          <a:ln w="9525" cap="flat" cmpd="sng" algn="ctr">
            <a:no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pitchFamily="-112" charset="0"/>
              <a:ea typeface="ＭＳ Ｐゴシック" pitchFamily="-112" charset="-128"/>
              <a:cs typeface="ＭＳ Ｐゴシック" pitchFamily="-112" charset="-128"/>
            </a:endParaRPr>
          </a:p>
        </p:txBody>
      </p:sp>
      <p:pic>
        <p:nvPicPr>
          <p:cNvPr id="2" name="Picture 1" descr="Cytoscape3_icon_only.png"/>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74438" y="0"/>
            <a:ext cx="819524" cy="1007611"/>
          </a:xfrm>
          <a:prstGeom prst="rect">
            <a:avLst/>
          </a:prstGeom>
          <a:effectLst>
            <a:outerShdw blurRad="50800" dist="38100" dir="2700000" algn="tl" rotWithShape="0">
              <a:prstClr val="black">
                <a:alpha val="40000"/>
              </a:prstClr>
            </a:outerShdw>
          </a:effectLst>
        </p:spPr>
      </p:pic>
    </p:spTree>
  </p:cSld>
  <p:clrMap bg1="lt1" tx1="dk1" bg2="lt2" tx2="dk2" accent1="accent1" accent2="accent2" accent3="accent3" accent4="accent4" accent5="accent5" accent6="accent6" hlink="hlink" folHlink="folHlink"/>
  <p:sldLayoutIdLst>
    <p:sldLayoutId id="2147483699"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700" r:id="rId12"/>
  </p:sldLayoutIdLst>
  <p:timing>
    <p:tnLst>
      <p:par>
        <p:cTn xmlns:p14="http://schemas.microsoft.com/office/powerpoint/2010/main" id="1" dur="indefinite" restart="never" nodeType="tmRoot"/>
      </p:par>
    </p:tnLst>
  </p:timing>
  <p:hf sldNum="0" hdr="0" dt="0"/>
  <p:txStyles>
    <p:titleStyle>
      <a:lvl1pPr algn="ctr" rtl="0" eaLnBrk="0" fontAlgn="base" hangingPunct="0">
        <a:spcBef>
          <a:spcPct val="0"/>
        </a:spcBef>
        <a:spcAft>
          <a:spcPct val="0"/>
        </a:spcAft>
        <a:defRPr sz="4000">
          <a:solidFill>
            <a:schemeClr val="bg1"/>
          </a:solidFill>
          <a:latin typeface="Arial"/>
          <a:ea typeface="ＭＳ Ｐゴシック" charset="0"/>
          <a:cs typeface="ＭＳ Ｐゴシック" charset="0"/>
        </a:defRPr>
      </a:lvl1pPr>
      <a:lvl2pPr algn="ctr" rtl="0" eaLnBrk="0" fontAlgn="base" hangingPunct="0">
        <a:spcBef>
          <a:spcPct val="0"/>
        </a:spcBef>
        <a:spcAft>
          <a:spcPct val="0"/>
        </a:spcAft>
        <a:defRPr sz="4400">
          <a:solidFill>
            <a:schemeClr val="bg1"/>
          </a:solidFill>
          <a:latin typeface="Times New Roman" pitchFamily="-112" charset="0"/>
          <a:ea typeface="ＭＳ Ｐゴシック" charset="0"/>
          <a:cs typeface="ＭＳ Ｐゴシック" charset="0"/>
        </a:defRPr>
      </a:lvl2pPr>
      <a:lvl3pPr algn="ctr" rtl="0" eaLnBrk="0" fontAlgn="base" hangingPunct="0">
        <a:spcBef>
          <a:spcPct val="0"/>
        </a:spcBef>
        <a:spcAft>
          <a:spcPct val="0"/>
        </a:spcAft>
        <a:defRPr sz="4400">
          <a:solidFill>
            <a:schemeClr val="bg1"/>
          </a:solidFill>
          <a:latin typeface="Times New Roman" pitchFamily="-112" charset="0"/>
          <a:ea typeface="ＭＳ Ｐゴシック" charset="0"/>
          <a:cs typeface="ＭＳ Ｐゴシック" charset="0"/>
        </a:defRPr>
      </a:lvl3pPr>
      <a:lvl4pPr algn="ctr" rtl="0" eaLnBrk="0" fontAlgn="base" hangingPunct="0">
        <a:spcBef>
          <a:spcPct val="0"/>
        </a:spcBef>
        <a:spcAft>
          <a:spcPct val="0"/>
        </a:spcAft>
        <a:defRPr sz="4400">
          <a:solidFill>
            <a:schemeClr val="bg1"/>
          </a:solidFill>
          <a:latin typeface="Times New Roman" pitchFamily="-112" charset="0"/>
          <a:ea typeface="ＭＳ Ｐゴシック" charset="0"/>
          <a:cs typeface="ＭＳ Ｐゴシック" charset="0"/>
        </a:defRPr>
      </a:lvl4pPr>
      <a:lvl5pPr algn="ctr" rtl="0" eaLnBrk="0" fontAlgn="base" hangingPunct="0">
        <a:spcBef>
          <a:spcPct val="0"/>
        </a:spcBef>
        <a:spcAft>
          <a:spcPct val="0"/>
        </a:spcAft>
        <a:defRPr sz="4400">
          <a:solidFill>
            <a:schemeClr val="bg1"/>
          </a:solidFill>
          <a:latin typeface="Times New Roman" pitchFamily="-112" charset="0"/>
          <a:ea typeface="ＭＳ Ｐゴシック" charset="0"/>
          <a:cs typeface="ＭＳ Ｐゴシック" charset="0"/>
        </a:defRPr>
      </a:lvl5pPr>
      <a:lvl6pPr marL="457200" algn="ctr" rtl="0" eaLnBrk="1" fontAlgn="base" hangingPunct="1">
        <a:spcBef>
          <a:spcPct val="0"/>
        </a:spcBef>
        <a:spcAft>
          <a:spcPct val="0"/>
        </a:spcAft>
        <a:defRPr sz="4400">
          <a:solidFill>
            <a:schemeClr val="bg1"/>
          </a:solidFill>
          <a:latin typeface="Times New Roman" pitchFamily="-112" charset="0"/>
        </a:defRPr>
      </a:lvl6pPr>
      <a:lvl7pPr marL="914400" algn="ctr" rtl="0" eaLnBrk="1" fontAlgn="base" hangingPunct="1">
        <a:spcBef>
          <a:spcPct val="0"/>
        </a:spcBef>
        <a:spcAft>
          <a:spcPct val="0"/>
        </a:spcAft>
        <a:defRPr sz="4400">
          <a:solidFill>
            <a:schemeClr val="bg1"/>
          </a:solidFill>
          <a:latin typeface="Times New Roman" pitchFamily="-112" charset="0"/>
        </a:defRPr>
      </a:lvl7pPr>
      <a:lvl8pPr marL="1371600" algn="ctr" rtl="0" eaLnBrk="1" fontAlgn="base" hangingPunct="1">
        <a:spcBef>
          <a:spcPct val="0"/>
        </a:spcBef>
        <a:spcAft>
          <a:spcPct val="0"/>
        </a:spcAft>
        <a:defRPr sz="4400">
          <a:solidFill>
            <a:schemeClr val="bg1"/>
          </a:solidFill>
          <a:latin typeface="Times New Roman" pitchFamily="-112" charset="0"/>
        </a:defRPr>
      </a:lvl8pPr>
      <a:lvl9pPr marL="1828800" algn="ctr" rtl="0" eaLnBrk="1" fontAlgn="base" hangingPunct="1">
        <a:spcBef>
          <a:spcPct val="0"/>
        </a:spcBef>
        <a:spcAft>
          <a:spcPct val="0"/>
        </a:spcAft>
        <a:defRPr sz="4400">
          <a:solidFill>
            <a:schemeClr val="bg1"/>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5pPr>
      <a:lvl6pPr marL="2514600" indent="-228600" algn="l" rtl="0" eaLnBrk="1" fontAlgn="base" hangingPunct="1">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1" fontAlgn="base" hangingPunct="1">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1" fontAlgn="base" hangingPunct="1">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1" fontAlgn="base" hangingPunct="1">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4.emf"/></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image" Target="../media/image8.png"/><Relationship Id="rId6" Type="http://schemas.openxmlformats.org/officeDocument/2006/relationships/image" Target="../media/image9.jpe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png"/><Relationship Id="rId5" Type="http://schemas.openxmlformats.org/officeDocument/2006/relationships/image" Target="../media/image12.png"/><Relationship Id="rId6" Type="http://schemas.openxmlformats.org/officeDocument/2006/relationships/image" Target="../media/image13.png"/><Relationship Id="rId7" Type="http://schemas.openxmlformats.org/officeDocument/2006/relationships/image" Target="../media/image14.wmf"/><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png"/><Relationship Id="rId5" Type="http://schemas.openxmlformats.org/officeDocument/2006/relationships/image" Target="../media/image18.png"/><Relationship Id="rId6" Type="http://schemas.openxmlformats.org/officeDocument/2006/relationships/image" Target="../media/image19.png"/><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png"/><Relationship Id="rId5" Type="http://schemas.openxmlformats.org/officeDocument/2006/relationships/image" Target="../media/image22.png"/><Relationship Id="rId6" Type="http://schemas.openxmlformats.org/officeDocument/2006/relationships/image" Target="../media/image23.png"/><Relationship Id="rId7" Type="http://schemas.openxmlformats.org/officeDocument/2006/relationships/image" Target="../media/image24.png"/><Relationship Id="rId8" Type="http://schemas.openxmlformats.org/officeDocument/2006/relationships/image" Target="../media/image25.png"/><Relationship Id="rId9" Type="http://schemas.openxmlformats.org/officeDocument/2006/relationships/image" Target="../media/image26.pn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5.xml.rels><?xml version="1.0" encoding="UTF-8" standalone="yes"?>
<Relationships xmlns="http://schemas.openxmlformats.org/package/2006/relationships"><Relationship Id="rId3" Type="http://schemas.openxmlformats.org/officeDocument/2006/relationships/image" Target="../media/image27.emf"/><Relationship Id="rId4" Type="http://schemas.openxmlformats.org/officeDocument/2006/relationships/image" Target="../media/image28.emf"/><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1.png"/><Relationship Id="rId5" Type="http://schemas.openxmlformats.org/officeDocument/2006/relationships/image" Target="../media/image32.png"/><Relationship Id="rId6" Type="http://schemas.openxmlformats.org/officeDocument/2006/relationships/image" Target="../media/image33.png"/><Relationship Id="rId1" Type="http://schemas.openxmlformats.org/officeDocument/2006/relationships/slideLayout" Target="../slideLayouts/slideLayout2.xml"/><Relationship Id="rId2" Type="http://schemas.openxmlformats.org/officeDocument/2006/relationships/image" Target="../media/image2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png"/><Relationship Id="rId3" Type="http://schemas.openxmlformats.org/officeDocument/2006/relationships/image" Target="../media/image35.png"/></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38.png"/><Relationship Id="rId5" Type="http://schemas.openxmlformats.org/officeDocument/2006/relationships/image" Target="../media/image39.png"/><Relationship Id="rId1" Type="http://schemas.openxmlformats.org/officeDocument/2006/relationships/slideLayout" Target="../slideLayouts/slideLayout2.xml"/><Relationship Id="rId2" Type="http://schemas.openxmlformats.org/officeDocument/2006/relationships/image" Target="../media/image3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xml"/><Relationship Id="rId3" Type="http://schemas.openxmlformats.org/officeDocument/2006/relationships/image" Target="../media/image4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xml"/></Relationships>
</file>

<file path=ppt/slides/_rels/slide23.xml.rels><?xml version="1.0" encoding="UTF-8" standalone="yes"?>
<Relationships xmlns="http://schemas.openxmlformats.org/package/2006/relationships"><Relationship Id="rId3" Type="http://schemas.openxmlformats.org/officeDocument/2006/relationships/image" Target="../media/image44.png"/><Relationship Id="rId4" Type="http://schemas.openxmlformats.org/officeDocument/2006/relationships/image" Target="../media/image45.png"/><Relationship Id="rId1" Type="http://schemas.openxmlformats.org/officeDocument/2006/relationships/slideLayout" Target="../slideLayouts/slideLayout2.xml"/><Relationship Id="rId2" Type="http://schemas.openxmlformats.org/officeDocument/2006/relationships/image" Target="../media/image43.png"/></Relationships>
</file>

<file path=ppt/slides/_rels/slide24.xml.rels><?xml version="1.0" encoding="UTF-8" standalone="yes"?>
<Relationships xmlns="http://schemas.openxmlformats.org/package/2006/relationships"><Relationship Id="rId3" Type="http://schemas.openxmlformats.org/officeDocument/2006/relationships/image" Target="../media/image43.png"/><Relationship Id="rId4" Type="http://schemas.openxmlformats.org/officeDocument/2006/relationships/image" Target="../media/image46.png"/><Relationship Id="rId5" Type="http://schemas.openxmlformats.org/officeDocument/2006/relationships/image" Target="../media/image47.png"/><Relationship Id="rId6" Type="http://schemas.openxmlformats.org/officeDocument/2006/relationships/image" Target="../media/image48.png"/><Relationship Id="rId7" Type="http://schemas.openxmlformats.org/officeDocument/2006/relationships/image" Target="../media/image49.png"/><Relationship Id="rId8" Type="http://schemas.openxmlformats.org/officeDocument/2006/relationships/image" Target="../media/image50.pn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25.xml.rels><?xml version="1.0" encoding="UTF-8" standalone="yes"?>
<Relationships xmlns="http://schemas.openxmlformats.org/package/2006/relationships"><Relationship Id="rId3" Type="http://schemas.openxmlformats.org/officeDocument/2006/relationships/image" Target="../media/image51.png"/><Relationship Id="rId4" Type="http://schemas.openxmlformats.org/officeDocument/2006/relationships/image" Target="../media/image52.png"/><Relationship Id="rId5" Type="http://schemas.openxmlformats.org/officeDocument/2006/relationships/image" Target="../media/image53.png"/><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26.xml.rels><?xml version="1.0" encoding="UTF-8" standalone="yes"?>
<Relationships xmlns="http://schemas.openxmlformats.org/package/2006/relationships"><Relationship Id="rId3" Type="http://schemas.openxmlformats.org/officeDocument/2006/relationships/image" Target="../media/image55.png"/><Relationship Id="rId4" Type="http://schemas.openxmlformats.org/officeDocument/2006/relationships/image" Target="../media/image56.png"/><Relationship Id="rId1" Type="http://schemas.openxmlformats.org/officeDocument/2006/relationships/slideLayout" Target="../slideLayouts/slideLayout2.xml"/><Relationship Id="rId2" Type="http://schemas.openxmlformats.org/officeDocument/2006/relationships/image" Target="../media/image54.png"/></Relationships>
</file>

<file path=ppt/slides/_rels/slide27.xml.rels><?xml version="1.0" encoding="UTF-8" standalone="yes"?>
<Relationships xmlns="http://schemas.openxmlformats.org/package/2006/relationships"><Relationship Id="rId3" Type="http://schemas.openxmlformats.org/officeDocument/2006/relationships/image" Target="../media/image46.png"/><Relationship Id="rId4" Type="http://schemas.openxmlformats.org/officeDocument/2006/relationships/image" Target="../media/image47.png"/><Relationship Id="rId5" Type="http://schemas.openxmlformats.org/officeDocument/2006/relationships/image" Target="../media/image48.png"/><Relationship Id="rId6" Type="http://schemas.openxmlformats.org/officeDocument/2006/relationships/image" Target="../media/image49.png"/><Relationship Id="rId7" Type="http://schemas.openxmlformats.org/officeDocument/2006/relationships/image" Target="../media/image50.png"/><Relationship Id="rId1" Type="http://schemas.openxmlformats.org/officeDocument/2006/relationships/slideLayout" Target="../slideLayouts/slideLayout2.xml"/><Relationship Id="rId2" Type="http://schemas.openxmlformats.org/officeDocument/2006/relationships/image" Target="../media/image43.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7.xml"/><Relationship Id="rId3" Type="http://schemas.openxmlformats.org/officeDocument/2006/relationships/image" Target="../media/image57.gi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5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43.png"/></Relationships>
</file>

<file path=ppt/slides/_rels/slide31.xml.rels><?xml version="1.0" encoding="UTF-8" standalone="yes"?>
<Relationships xmlns="http://schemas.openxmlformats.org/package/2006/relationships"><Relationship Id="rId3" Type="http://schemas.openxmlformats.org/officeDocument/2006/relationships/image" Target="../media/image43.png"/><Relationship Id="rId4" Type="http://schemas.openxmlformats.org/officeDocument/2006/relationships/image" Target="../media/image59.png"/><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60.png"/><Relationship Id="rId4" Type="http://schemas.openxmlformats.org/officeDocument/2006/relationships/image" Target="../media/image61.jpeg"/><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36.xml.rels><?xml version="1.0" encoding="UTF-8" standalone="yes"?>
<Relationships xmlns="http://schemas.openxmlformats.org/package/2006/relationships"><Relationship Id="rId3" Type="http://schemas.openxmlformats.org/officeDocument/2006/relationships/image" Target="../media/image62.png"/><Relationship Id="rId4" Type="http://schemas.openxmlformats.org/officeDocument/2006/relationships/image" Target="../media/image63.png"/><Relationship Id="rId5" Type="http://schemas.openxmlformats.org/officeDocument/2006/relationships/image" Target="../media/image64.png"/><Relationship Id="rId6" Type="http://schemas.openxmlformats.org/officeDocument/2006/relationships/image" Target="../media/image65.png"/><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37.xml.rels><?xml version="1.0" encoding="UTF-8" standalone="yes"?>
<Relationships xmlns="http://schemas.openxmlformats.org/package/2006/relationships"><Relationship Id="rId3" Type="http://schemas.openxmlformats.org/officeDocument/2006/relationships/image" Target="../media/image66.png"/><Relationship Id="rId4" Type="http://schemas.openxmlformats.org/officeDocument/2006/relationships/image" Target="../media/image67.png"/><Relationship Id="rId5" Type="http://schemas.openxmlformats.org/officeDocument/2006/relationships/image" Target="../media/image68.png"/><Relationship Id="rId6" Type="http://schemas.openxmlformats.org/officeDocument/2006/relationships/image" Target="../media/image69.png"/><Relationship Id="rId7" Type="http://schemas.openxmlformats.org/officeDocument/2006/relationships/image" Target="../media/image70.png"/><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38.xml.rels><?xml version="1.0" encoding="UTF-8" standalone="yes"?>
<Relationships xmlns="http://schemas.openxmlformats.org/package/2006/relationships"><Relationship Id="rId3" Type="http://schemas.openxmlformats.org/officeDocument/2006/relationships/image" Target="../media/image72.png"/><Relationship Id="rId4" Type="http://schemas.openxmlformats.org/officeDocument/2006/relationships/image" Target="../media/image73.png"/><Relationship Id="rId5" Type="http://schemas.openxmlformats.org/officeDocument/2006/relationships/image" Target="../media/image74.png"/><Relationship Id="rId6" Type="http://schemas.openxmlformats.org/officeDocument/2006/relationships/image" Target="../media/image75.png"/><Relationship Id="rId7" Type="http://schemas.openxmlformats.org/officeDocument/2006/relationships/image" Target="../media/image76.png"/><Relationship Id="rId1" Type="http://schemas.openxmlformats.org/officeDocument/2006/relationships/slideLayout" Target="../slideLayouts/slideLayout2.xml"/><Relationship Id="rId2" Type="http://schemas.openxmlformats.org/officeDocument/2006/relationships/image" Target="../media/image71.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77.png"/><Relationship Id="rId4" Type="http://schemas.openxmlformats.org/officeDocument/2006/relationships/image" Target="../media/image78.png"/><Relationship Id="rId5" Type="http://schemas.openxmlformats.org/officeDocument/2006/relationships/image" Target="../media/image79.png"/><Relationship Id="rId6" Type="http://schemas.openxmlformats.org/officeDocument/2006/relationships/image" Target="../media/image80.png"/><Relationship Id="rId7" Type="http://schemas.openxmlformats.org/officeDocument/2006/relationships/image" Target="../media/image81.png"/><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41.xml.rels><?xml version="1.0" encoding="UTF-8" standalone="yes"?>
<Relationships xmlns="http://schemas.openxmlformats.org/package/2006/relationships"><Relationship Id="rId3" Type="http://schemas.openxmlformats.org/officeDocument/2006/relationships/image" Target="../media/image82.png"/><Relationship Id="rId4" Type="http://schemas.openxmlformats.org/officeDocument/2006/relationships/image" Target="../media/image83.png"/><Relationship Id="rId5" Type="http://schemas.openxmlformats.org/officeDocument/2006/relationships/image" Target="../media/image84.png"/><Relationship Id="rId6" Type="http://schemas.openxmlformats.org/officeDocument/2006/relationships/image" Target="../media/image85.png"/><Relationship Id="rId7" Type="http://schemas.openxmlformats.org/officeDocument/2006/relationships/image" Target="../media/image86.png"/><Relationship Id="rId8" Type="http://schemas.openxmlformats.org/officeDocument/2006/relationships/image" Target="../media/image87.png"/><Relationship Id="rId9" Type="http://schemas.openxmlformats.org/officeDocument/2006/relationships/image" Target="../media/image88.png"/><Relationship Id="rId10" Type="http://schemas.openxmlformats.org/officeDocument/2006/relationships/image" Target="../media/image89.png"/><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43.xml.rels><?xml version="1.0" encoding="UTF-8" standalone="yes"?>
<Relationships xmlns="http://schemas.openxmlformats.org/package/2006/relationships"><Relationship Id="rId3" Type="http://schemas.openxmlformats.org/officeDocument/2006/relationships/image" Target="../media/image90.png"/><Relationship Id="rId4" Type="http://schemas.openxmlformats.org/officeDocument/2006/relationships/image" Target="../media/image91.png"/><Relationship Id="rId5" Type="http://schemas.openxmlformats.org/officeDocument/2006/relationships/image" Target="../media/image92.png"/><Relationship Id="rId6" Type="http://schemas.openxmlformats.org/officeDocument/2006/relationships/image" Target="../media/image93.png"/><Relationship Id="rId7" Type="http://schemas.openxmlformats.org/officeDocument/2006/relationships/image" Target="../media/image94.png"/><Relationship Id="rId8" Type="http://schemas.openxmlformats.org/officeDocument/2006/relationships/image" Target="../media/image95.png"/><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6.png"/><Relationship Id="rId3" Type="http://schemas.openxmlformats.org/officeDocument/2006/relationships/image" Target="../media/image97.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28.xml"/><Relationship Id="rId5" Type="http://schemas.openxmlformats.org/officeDocument/2006/relationships/image" Target="../media/image98.png"/><Relationship Id="rId1" Type="http://schemas.microsoft.com/office/2007/relationships/media" Target="file://localhost/Users/scooter/ClusterAnimation2.mov" TargetMode="External"/><Relationship Id="rId2" Type="http://schemas.openxmlformats.org/officeDocument/2006/relationships/video" Target="file://localhost/Users/scooter/ClusterAnimation2.mov" TargetMode="Externa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48.xml.rels><?xml version="1.0" encoding="UTF-8" standalone="yes"?>
<Relationships xmlns="http://schemas.openxmlformats.org/package/2006/relationships"><Relationship Id="rId3" Type="http://schemas.openxmlformats.org/officeDocument/2006/relationships/image" Target="../media/image99.png"/><Relationship Id="rId4" Type="http://schemas.openxmlformats.org/officeDocument/2006/relationships/image" Target="../media/image100.png"/><Relationship Id="rId5" Type="http://schemas.openxmlformats.org/officeDocument/2006/relationships/image" Target="../media/image101.png"/><Relationship Id="rId6" Type="http://schemas.openxmlformats.org/officeDocument/2006/relationships/image" Target="../media/image102.png"/><Relationship Id="rId7" Type="http://schemas.openxmlformats.org/officeDocument/2006/relationships/image" Target="../media/image103.png"/><Relationship Id="rId1" Type="http://schemas.openxmlformats.org/officeDocument/2006/relationships/slideLayout" Target="../slideLayouts/slideLayout7.xml"/><Relationship Id="rId2" Type="http://schemas.openxmlformats.org/officeDocument/2006/relationships/notesSlide" Target="../notesSlides/notesSlide30.xml"/></Relationships>
</file>

<file path=ppt/slides/_rels/slide49.xml.rels><?xml version="1.0" encoding="UTF-8" standalone="yes"?>
<Relationships xmlns="http://schemas.openxmlformats.org/package/2006/relationships"><Relationship Id="rId3" Type="http://schemas.openxmlformats.org/officeDocument/2006/relationships/image" Target="../media/image104.png"/><Relationship Id="rId4" Type="http://schemas.openxmlformats.org/officeDocument/2006/relationships/image" Target="../media/image105.png"/><Relationship Id="rId1" Type="http://schemas.openxmlformats.org/officeDocument/2006/relationships/slideLayout" Target="../slideLayouts/slideLayout12.xml"/><Relationship Id="rId2" Type="http://schemas.openxmlformats.org/officeDocument/2006/relationships/notesSlide" Target="../notesSlides/notesSlide3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0.xml.rels><?xml version="1.0" encoding="UTF-8" standalone="yes"?>
<Relationships xmlns="http://schemas.openxmlformats.org/package/2006/relationships"><Relationship Id="rId3" Type="http://schemas.openxmlformats.org/officeDocument/2006/relationships/image" Target="../media/image104.png"/><Relationship Id="rId4" Type="http://schemas.openxmlformats.org/officeDocument/2006/relationships/image" Target="../media/image105.png"/><Relationship Id="rId5" Type="http://schemas.openxmlformats.org/officeDocument/2006/relationships/image" Target="../media/image106.png"/><Relationship Id="rId1" Type="http://schemas.openxmlformats.org/officeDocument/2006/relationships/slideLayout" Target="../slideLayouts/slideLayout12.xml"/><Relationship Id="rId2" Type="http://schemas.openxmlformats.org/officeDocument/2006/relationships/notesSlide" Target="../notesSlides/notesSlide32.xml"/></Relationships>
</file>

<file path=ppt/slides/_rels/slide51.xml.rels><?xml version="1.0" encoding="UTF-8" standalone="yes"?>
<Relationships xmlns="http://schemas.openxmlformats.org/package/2006/relationships"><Relationship Id="rId3" Type="http://schemas.openxmlformats.org/officeDocument/2006/relationships/image" Target="../media/image107.png"/><Relationship Id="rId4" Type="http://schemas.openxmlformats.org/officeDocument/2006/relationships/image" Target="../media/image108.png"/><Relationship Id="rId5" Type="http://schemas.openxmlformats.org/officeDocument/2006/relationships/image" Target="../media/image109.png"/><Relationship Id="rId1" Type="http://schemas.openxmlformats.org/officeDocument/2006/relationships/slideLayout" Target="../slideLayouts/slideLayout12.xml"/><Relationship Id="rId2" Type="http://schemas.openxmlformats.org/officeDocument/2006/relationships/notesSlide" Target="../notesSlides/notesSlide33.xml"/></Relationships>
</file>

<file path=ppt/slides/_rels/slide52.xml.rels><?xml version="1.0" encoding="UTF-8" standalone="yes"?>
<Relationships xmlns="http://schemas.openxmlformats.org/package/2006/relationships"><Relationship Id="rId3" Type="http://schemas.openxmlformats.org/officeDocument/2006/relationships/image" Target="../media/image110.png"/><Relationship Id="rId4" Type="http://schemas.openxmlformats.org/officeDocument/2006/relationships/image" Target="../media/image111.png"/><Relationship Id="rId5" Type="http://schemas.openxmlformats.org/officeDocument/2006/relationships/image" Target="../media/image112.png"/><Relationship Id="rId1" Type="http://schemas.openxmlformats.org/officeDocument/2006/relationships/slideLayout" Target="../slideLayouts/slideLayout12.xml"/><Relationship Id="rId2" Type="http://schemas.openxmlformats.org/officeDocument/2006/relationships/notesSlide" Target="../notesSlides/notesSlide34.xml"/></Relationships>
</file>

<file path=ppt/slides/_rels/slide53.xml.rels><?xml version="1.0" encoding="UTF-8" standalone="yes"?>
<Relationships xmlns="http://schemas.openxmlformats.org/package/2006/relationships"><Relationship Id="rId3" Type="http://schemas.openxmlformats.org/officeDocument/2006/relationships/image" Target="../media/image113.png"/><Relationship Id="rId4" Type="http://schemas.openxmlformats.org/officeDocument/2006/relationships/image" Target="../media/image114.png"/><Relationship Id="rId5" Type="http://schemas.openxmlformats.org/officeDocument/2006/relationships/image" Target="../media/image115.png"/><Relationship Id="rId1" Type="http://schemas.openxmlformats.org/officeDocument/2006/relationships/slideLayout" Target="../slideLayouts/slideLayout12.xml"/><Relationship Id="rId2" Type="http://schemas.openxmlformats.org/officeDocument/2006/relationships/notesSlide" Target="../notesSlides/notesSlide35.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6.xml"/><Relationship Id="rId3" Type="http://schemas.openxmlformats.org/officeDocument/2006/relationships/image" Target="../media/image116.png"/></Relationships>
</file>

<file path=ppt/slides/_rels/slide55.xml.rels><?xml version="1.0" encoding="UTF-8" standalone="yes"?>
<Relationships xmlns="http://schemas.openxmlformats.org/package/2006/relationships"><Relationship Id="rId3" Type="http://schemas.openxmlformats.org/officeDocument/2006/relationships/image" Target="../media/image117.png"/><Relationship Id="rId4" Type="http://schemas.openxmlformats.org/officeDocument/2006/relationships/image" Target="../media/image118.png"/><Relationship Id="rId5" Type="http://schemas.openxmlformats.org/officeDocument/2006/relationships/image" Target="../media/image119.png"/><Relationship Id="rId1" Type="http://schemas.openxmlformats.org/officeDocument/2006/relationships/slideLayout" Target="../slideLayouts/slideLayout12.xml"/><Relationship Id="rId2" Type="http://schemas.openxmlformats.org/officeDocument/2006/relationships/notesSlide" Target="../notesSlides/notesSlide37.xml"/></Relationships>
</file>

<file path=ppt/slides/_rels/slide56.xml.rels><?xml version="1.0" encoding="UTF-8" standalone="yes"?>
<Relationships xmlns="http://schemas.openxmlformats.org/package/2006/relationships"><Relationship Id="rId3" Type="http://schemas.openxmlformats.org/officeDocument/2006/relationships/image" Target="../media/image120.png"/><Relationship Id="rId4" Type="http://schemas.openxmlformats.org/officeDocument/2006/relationships/image" Target="../media/image121.png"/><Relationship Id="rId5" Type="http://schemas.openxmlformats.org/officeDocument/2006/relationships/image" Target="../media/image122.png"/><Relationship Id="rId6" Type="http://schemas.openxmlformats.org/officeDocument/2006/relationships/image" Target="../media/image123.png"/><Relationship Id="rId1" Type="http://schemas.openxmlformats.org/officeDocument/2006/relationships/slideLayout" Target="../slideLayouts/slideLayout12.xml"/><Relationship Id="rId2" Type="http://schemas.openxmlformats.org/officeDocument/2006/relationships/notesSlide" Target="../notesSlides/notesSlide38.xml"/></Relationships>
</file>

<file path=ppt/slides/_rels/slide57.xml.rels><?xml version="1.0" encoding="UTF-8" standalone="yes"?>
<Relationships xmlns="http://schemas.openxmlformats.org/package/2006/relationships"><Relationship Id="rId3" Type="http://schemas.openxmlformats.org/officeDocument/2006/relationships/image" Target="../media/image124.png"/><Relationship Id="rId4" Type="http://schemas.openxmlformats.org/officeDocument/2006/relationships/image" Target="../media/image125.png"/><Relationship Id="rId1" Type="http://schemas.openxmlformats.org/officeDocument/2006/relationships/slideLayout" Target="../slideLayouts/slideLayout12.xml"/><Relationship Id="rId2" Type="http://schemas.openxmlformats.org/officeDocument/2006/relationships/notesSlide" Target="../notesSlides/notesSlide39.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2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1.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hyperlink" Target="http://apps.cytoscape.org" TargetMode="Externa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7.xml.rels><?xml version="1.0" encoding="UTF-8" standalone="yes"?>
<Relationships xmlns="http://schemas.openxmlformats.org/package/2006/relationships"><Relationship Id="rId3" Type="http://schemas.openxmlformats.org/officeDocument/2006/relationships/hyperlink" Target="http://tutorials.cytoscape.org/" TargetMode="External"/><Relationship Id="rId4" Type="http://schemas.openxmlformats.org/officeDocument/2006/relationships/hyperlink" Target="http://rbvi.ucsf.edu/cytoscape/structureViz2/tutorial.html" TargetMode="External"/><Relationship Id="rId1" Type="http://schemas.openxmlformats.org/officeDocument/2006/relationships/slideLayout" Target="../slideLayouts/slideLayout12.xml"/><Relationship Id="rId2" Type="http://schemas.openxmlformats.org/officeDocument/2006/relationships/notesSlide" Target="../notesSlides/notesSlide4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3.xml"/></Relationships>
</file>

<file path=ppt/slides/_rels/slide69.xml.rels><?xml version="1.0" encoding="UTF-8" standalone="yes"?>
<Relationships xmlns="http://schemas.openxmlformats.org/package/2006/relationships"><Relationship Id="rId3" Type="http://schemas.openxmlformats.org/officeDocument/2006/relationships/image" Target="../media/image127.png"/><Relationship Id="rId4" Type="http://schemas.openxmlformats.org/officeDocument/2006/relationships/image" Target="../media/image128.png"/><Relationship Id="rId1" Type="http://schemas.openxmlformats.org/officeDocument/2006/relationships/slideLayout" Target="../slideLayouts/slideLayout2.xml"/><Relationship Id="rId2" Type="http://schemas.openxmlformats.org/officeDocument/2006/relationships/notesSlide" Target="../notesSlides/notesSlide4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9.png"/><Relationship Id="rId3" Type="http://schemas.openxmlformats.org/officeDocument/2006/relationships/image" Target="../media/image130.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1.png"/><Relationship Id="rId3" Type="http://schemas.openxmlformats.org/officeDocument/2006/relationships/image" Target="../media/image132.png"/></Relationships>
</file>

<file path=ppt/slides/_rels/slide72.xml.rels><?xml version="1.0" encoding="UTF-8" standalone="yes"?>
<Relationships xmlns="http://schemas.openxmlformats.org/package/2006/relationships"><Relationship Id="rId3" Type="http://schemas.openxmlformats.org/officeDocument/2006/relationships/image" Target="../media/image133.png"/><Relationship Id="rId4" Type="http://schemas.openxmlformats.org/officeDocument/2006/relationships/image" Target="../media/image134.png"/><Relationship Id="rId5" Type="http://schemas.openxmlformats.org/officeDocument/2006/relationships/image" Target="../media/image135.png"/><Relationship Id="rId6" Type="http://schemas.openxmlformats.org/officeDocument/2006/relationships/image" Target="../media/image136.png"/><Relationship Id="rId7" Type="http://schemas.openxmlformats.org/officeDocument/2006/relationships/image" Target="../media/image137.png"/><Relationship Id="rId8" Type="http://schemas.openxmlformats.org/officeDocument/2006/relationships/image" Target="../media/image138.png"/><Relationship Id="rId1" Type="http://schemas.openxmlformats.org/officeDocument/2006/relationships/slideLayout" Target="../slideLayouts/slideLayout2.xml"/><Relationship Id="rId2" Type="http://schemas.openxmlformats.org/officeDocument/2006/relationships/notesSlide" Target="../notesSlides/notesSlide45.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39.png"/></Relationships>
</file>

<file path=ppt/slides/_rels/slide74.xml.rels><?xml version="1.0" encoding="UTF-8" standalone="yes"?>
<Relationships xmlns="http://schemas.openxmlformats.org/package/2006/relationships"><Relationship Id="rId3" Type="http://schemas.openxmlformats.org/officeDocument/2006/relationships/image" Target="../media/image140.png"/><Relationship Id="rId4" Type="http://schemas.openxmlformats.org/officeDocument/2006/relationships/image" Target="../media/image141.png"/><Relationship Id="rId1" Type="http://schemas.openxmlformats.org/officeDocument/2006/relationships/slideLayout" Target="../slideLayouts/slideLayout12.xml"/><Relationship Id="rId2" Type="http://schemas.openxmlformats.org/officeDocument/2006/relationships/image" Target="../media/image139.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41.png"/><Relationship Id="rId3" Type="http://schemas.openxmlformats.org/officeDocument/2006/relationships/image" Target="../media/image142.png"/></Relationships>
</file>

<file path=ppt/slides/_rels/slide76.xml.rels><?xml version="1.0" encoding="UTF-8" standalone="yes"?>
<Relationships xmlns="http://schemas.openxmlformats.org/package/2006/relationships"><Relationship Id="rId3" Type="http://schemas.openxmlformats.org/officeDocument/2006/relationships/image" Target="../media/image144.png"/><Relationship Id="rId4" Type="http://schemas.openxmlformats.org/officeDocument/2006/relationships/image" Target="../media/image145.png"/><Relationship Id="rId1" Type="http://schemas.openxmlformats.org/officeDocument/2006/relationships/slideLayout" Target="../slideLayouts/slideLayout12.xml"/><Relationship Id="rId2" Type="http://schemas.openxmlformats.org/officeDocument/2006/relationships/image" Target="../media/image143.png"/></Relationships>
</file>

<file path=ppt/slides/_rels/slide77.xml.rels><?xml version="1.0" encoding="UTF-8" standalone="yes"?>
<Relationships xmlns="http://schemas.openxmlformats.org/package/2006/relationships"><Relationship Id="rId3" Type="http://schemas.openxmlformats.org/officeDocument/2006/relationships/image" Target="../media/image147.png"/><Relationship Id="rId4" Type="http://schemas.openxmlformats.org/officeDocument/2006/relationships/image" Target="../media/image148.png"/><Relationship Id="rId5" Type="http://schemas.openxmlformats.org/officeDocument/2006/relationships/image" Target="../media/image149.png"/><Relationship Id="rId6" Type="http://schemas.openxmlformats.org/officeDocument/2006/relationships/image" Target="../media/image150.png"/><Relationship Id="rId1" Type="http://schemas.openxmlformats.org/officeDocument/2006/relationships/slideLayout" Target="../slideLayouts/slideLayout12.xml"/><Relationship Id="rId2" Type="http://schemas.openxmlformats.org/officeDocument/2006/relationships/image" Target="../media/image146.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hyperlink" Target="mailto:scooter@cgl.ucsf.edu" TargetMode="External"/><Relationship Id="rId3" Type="http://schemas.openxmlformats.org/officeDocument/2006/relationships/hyperlink" Target="mailto:cytoscape-helpdesk@googlegroups.com"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Cytoscape_3_banner2.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00" y="285264"/>
            <a:ext cx="8686053" cy="3271371"/>
          </a:xfrm>
          <a:prstGeom prst="rect">
            <a:avLst/>
          </a:prstGeom>
        </p:spPr>
      </p:pic>
      <p:sp>
        <p:nvSpPr>
          <p:cNvPr id="5" name="Subtitle 2"/>
          <p:cNvSpPr txBox="1">
            <a:spLocks/>
          </p:cNvSpPr>
          <p:nvPr/>
        </p:nvSpPr>
        <p:spPr bwMode="auto">
          <a:xfrm>
            <a:off x="508001" y="3831702"/>
            <a:ext cx="8104086" cy="11060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5pPr>
            <a:lvl6pPr marL="2514600" indent="-228600" algn="l" rtl="0" eaLnBrk="1" fontAlgn="base" hangingPunct="1">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1" fontAlgn="base" hangingPunct="1">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1" fontAlgn="base" hangingPunct="1">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1" fontAlgn="base" hangingPunct="1">
              <a:spcBef>
                <a:spcPct val="20000"/>
              </a:spcBef>
              <a:spcAft>
                <a:spcPct val="0"/>
              </a:spcAft>
              <a:buChar char="»"/>
              <a:defRPr sz="2000">
                <a:solidFill>
                  <a:schemeClr val="tx1"/>
                </a:solidFill>
                <a:latin typeface="+mn-lt"/>
                <a:ea typeface="ＭＳ Ｐゴシック" pitchFamily="-112" charset="-128"/>
              </a:defRPr>
            </a:lvl9pPr>
          </a:lstStyle>
          <a:p>
            <a:pPr marL="0" indent="0" algn="ctr" eaLnBrk="1" hangingPunct="1">
              <a:buNone/>
            </a:pPr>
            <a:r>
              <a:rPr lang="en-US" sz="2800" b="1" dirty="0" smtClean="0">
                <a:solidFill>
                  <a:schemeClr val="tx1">
                    <a:lumMod val="65000"/>
                    <a:lumOff val="35000"/>
                  </a:schemeClr>
                </a:solidFill>
                <a:latin typeface="Times New Roman" charset="0"/>
              </a:rPr>
              <a:t>Scooter Morris</a:t>
            </a:r>
          </a:p>
          <a:p>
            <a:pPr marL="0" indent="0" algn="ctr" eaLnBrk="1" hangingPunct="1">
              <a:buNone/>
            </a:pPr>
            <a:r>
              <a:rPr lang="en-US" sz="2800" b="1" dirty="0" smtClean="0">
                <a:solidFill>
                  <a:schemeClr val="tx1">
                    <a:lumMod val="65000"/>
                    <a:lumOff val="35000"/>
                  </a:schemeClr>
                </a:solidFill>
                <a:latin typeface="Times New Roman" charset="0"/>
              </a:rPr>
              <a:t>Nadezhda Doncheva</a:t>
            </a:r>
            <a:endParaRPr lang="en-US" sz="2400" b="1" dirty="0" smtClean="0">
              <a:solidFill>
                <a:schemeClr val="tx1">
                  <a:lumMod val="65000"/>
                  <a:lumOff val="35000"/>
                </a:schemeClr>
              </a:solidFill>
              <a:latin typeface="Times New Roman" charset="0"/>
            </a:endParaRPr>
          </a:p>
        </p:txBody>
      </p:sp>
      <p:sp>
        <p:nvSpPr>
          <p:cNvPr id="7" name="Subtitle 2"/>
          <p:cNvSpPr txBox="1">
            <a:spLocks/>
          </p:cNvSpPr>
          <p:nvPr/>
        </p:nvSpPr>
        <p:spPr bwMode="auto">
          <a:xfrm>
            <a:off x="508001" y="5159409"/>
            <a:ext cx="8104086" cy="135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5pPr>
            <a:lvl6pPr marL="2514600" indent="-228600" algn="l" rtl="0" eaLnBrk="1" fontAlgn="base" hangingPunct="1">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1" fontAlgn="base" hangingPunct="1">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1" fontAlgn="base" hangingPunct="1">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1" fontAlgn="base" hangingPunct="1">
              <a:spcBef>
                <a:spcPct val="20000"/>
              </a:spcBef>
              <a:spcAft>
                <a:spcPct val="0"/>
              </a:spcAft>
              <a:buChar char="»"/>
              <a:defRPr sz="2000">
                <a:solidFill>
                  <a:schemeClr val="tx1"/>
                </a:solidFill>
                <a:latin typeface="+mn-lt"/>
                <a:ea typeface="ＭＳ Ｐゴシック" pitchFamily="-112" charset="-128"/>
              </a:defRPr>
            </a:lvl9pPr>
          </a:lstStyle>
          <a:p>
            <a:pPr marL="0" indent="0" algn="ctr" eaLnBrk="1" hangingPunct="1">
              <a:buNone/>
            </a:pPr>
            <a:r>
              <a:rPr lang="en-US" sz="2400" b="1" dirty="0" smtClean="0">
                <a:solidFill>
                  <a:srgbClr val="185F82"/>
                </a:solidFill>
                <a:latin typeface="Times New Roman" charset="0"/>
              </a:rPr>
              <a:t>May 31, 2016</a:t>
            </a:r>
          </a:p>
          <a:p>
            <a:pPr marL="0" indent="0" algn="ctr" eaLnBrk="1" hangingPunct="1">
              <a:buNone/>
            </a:pPr>
            <a:r>
              <a:rPr lang="en-US" sz="2400" b="1" dirty="0" smtClean="0">
                <a:solidFill>
                  <a:srgbClr val="185F82"/>
                </a:solidFill>
                <a:latin typeface="Times New Roman" charset="0"/>
              </a:rPr>
              <a:t>EMBO Practical Course</a:t>
            </a:r>
          </a:p>
          <a:p>
            <a:pPr marL="0" indent="0" algn="ctr" eaLnBrk="1" hangingPunct="1">
              <a:buNone/>
            </a:pPr>
            <a:r>
              <a:rPr lang="en-US" sz="2400" b="1" dirty="0" smtClean="0">
                <a:solidFill>
                  <a:srgbClr val="185F82"/>
                </a:solidFill>
                <a:latin typeface="Times New Roman" charset="0"/>
              </a:rPr>
              <a:t>Budapest, Hungary</a:t>
            </a:r>
          </a:p>
        </p:txBody>
      </p:sp>
    </p:spTree>
    <p:extLst>
      <p:ext uri="{BB962C8B-B14F-4D97-AF65-F5344CB8AC3E}">
        <p14:creationId xmlns:p14="http://schemas.microsoft.com/office/powerpoint/2010/main" val="1800537172"/>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5350" y="109320"/>
            <a:ext cx="7972943" cy="783073"/>
          </a:xfrm>
        </p:spPr>
        <p:txBody>
          <a:bodyPr/>
          <a:lstStyle/>
          <a:p>
            <a:r>
              <a:rPr lang="en-US" sz="3600" b="1" dirty="0" smtClean="0"/>
              <a:t>Applications of Network Biology</a:t>
            </a:r>
            <a:endParaRPr lang="en-US" sz="3600" b="1" dirty="0"/>
          </a:p>
        </p:txBody>
      </p:sp>
      <p:pic>
        <p:nvPicPr>
          <p:cNvPr id="6" name="Picture 8" descr="intro_15.png"/>
          <p:cNvPicPr>
            <a:picLocks noChangeAspect="1"/>
          </p:cNvPicPr>
          <p:nvPr/>
        </p:nvPicPr>
        <p:blipFill>
          <a:blip r:embed="rId3" cstate="print"/>
          <a:srcRect/>
          <a:stretch>
            <a:fillRect/>
          </a:stretch>
        </p:blipFill>
        <p:spPr bwMode="auto">
          <a:xfrm>
            <a:off x="5770906" y="1366040"/>
            <a:ext cx="3227388" cy="1447800"/>
          </a:xfrm>
          <a:prstGeom prst="rect">
            <a:avLst/>
          </a:prstGeom>
          <a:noFill/>
          <a:ln w="9525">
            <a:noFill/>
            <a:miter lim="800000"/>
            <a:headEnd/>
            <a:tailEnd/>
          </a:ln>
        </p:spPr>
      </p:pic>
      <p:pic>
        <p:nvPicPr>
          <p:cNvPr id="7" name="Picture 3" descr="Picture 5"/>
          <p:cNvPicPr>
            <a:picLocks noChangeAspect="1" noChangeArrowheads="1"/>
          </p:cNvPicPr>
          <p:nvPr/>
        </p:nvPicPr>
        <p:blipFill>
          <a:blip r:embed="rId4" cstate="print"/>
          <a:srcRect/>
          <a:stretch>
            <a:fillRect/>
          </a:stretch>
        </p:blipFill>
        <p:spPr bwMode="auto">
          <a:xfrm>
            <a:off x="387769" y="1321401"/>
            <a:ext cx="2133600" cy="1770692"/>
          </a:xfrm>
          <a:prstGeom prst="rect">
            <a:avLst/>
          </a:prstGeom>
          <a:noFill/>
          <a:ln w="9525">
            <a:noFill/>
            <a:miter lim="800000"/>
            <a:headEnd/>
            <a:tailEnd/>
          </a:ln>
        </p:spPr>
      </p:pic>
      <p:pic>
        <p:nvPicPr>
          <p:cNvPr id="8" name="Picture 3" descr="fig3"/>
          <p:cNvPicPr>
            <a:picLocks noChangeAspect="1" noChangeArrowheads="1"/>
          </p:cNvPicPr>
          <p:nvPr/>
        </p:nvPicPr>
        <p:blipFill>
          <a:blip r:embed="rId5" cstate="print"/>
          <a:srcRect l="44954" b="70438"/>
          <a:stretch>
            <a:fillRect/>
          </a:stretch>
        </p:blipFill>
        <p:spPr bwMode="black">
          <a:xfrm>
            <a:off x="179463" y="3993961"/>
            <a:ext cx="2584650" cy="1828800"/>
          </a:xfrm>
          <a:prstGeom prst="rect">
            <a:avLst/>
          </a:prstGeom>
          <a:noFill/>
          <a:ln w="9525">
            <a:noFill/>
            <a:miter lim="800000"/>
            <a:headEnd/>
            <a:tailEnd/>
          </a:ln>
        </p:spPr>
      </p:pic>
      <p:pic>
        <p:nvPicPr>
          <p:cNvPr id="10" name="Picture 5" descr="domainstructure.jpg"/>
          <p:cNvPicPr>
            <a:picLocks noChangeAspect="1"/>
          </p:cNvPicPr>
          <p:nvPr/>
        </p:nvPicPr>
        <p:blipFill>
          <a:blip r:embed="rId6" cstate="print"/>
          <a:srcRect/>
          <a:stretch>
            <a:fillRect/>
          </a:stretch>
        </p:blipFill>
        <p:spPr bwMode="auto">
          <a:xfrm>
            <a:off x="5867399" y="3962400"/>
            <a:ext cx="3130895" cy="1676400"/>
          </a:xfrm>
          <a:prstGeom prst="rect">
            <a:avLst/>
          </a:prstGeom>
          <a:noFill/>
          <a:ln w="9525">
            <a:noFill/>
            <a:miter lim="800000"/>
            <a:headEnd/>
            <a:tailEnd/>
          </a:ln>
        </p:spPr>
      </p:pic>
      <p:sp>
        <p:nvSpPr>
          <p:cNvPr id="11" name="Text Box 4"/>
          <p:cNvSpPr txBox="1">
            <a:spLocks noChangeArrowheads="1"/>
          </p:cNvSpPr>
          <p:nvPr/>
        </p:nvSpPr>
        <p:spPr bwMode="auto">
          <a:xfrm>
            <a:off x="311569" y="3150201"/>
            <a:ext cx="3918240" cy="180049"/>
          </a:xfrm>
          <a:prstGeom prst="rect">
            <a:avLst/>
          </a:prstGeom>
          <a:noFill/>
          <a:ln w="9525">
            <a:noFill/>
            <a:miter lim="800000"/>
            <a:headEnd/>
            <a:tailEnd/>
          </a:ln>
        </p:spPr>
        <p:txBody>
          <a:bodyPr lIns="0" tIns="0" rIns="0" bIns="0">
            <a:spAutoFit/>
          </a:bodyPr>
          <a:lstStyle/>
          <a:p>
            <a:pPr>
              <a:lnSpc>
                <a:spcPct val="97000"/>
              </a:lnSpc>
              <a:buClr>
                <a:srgbClr val="000000"/>
              </a:buClr>
              <a:buSzPct val="45000"/>
              <a:tabLst>
                <a:tab pos="656650" algn="l"/>
                <a:tab pos="1313299" algn="l"/>
                <a:tab pos="1969949" algn="l"/>
                <a:tab pos="2626599" algn="l"/>
                <a:tab pos="3283248" algn="l"/>
              </a:tabLst>
            </a:pPr>
            <a:r>
              <a:rPr lang="en-GB" sz="1200" b="1" dirty="0" err="1" smtClean="0">
                <a:solidFill>
                  <a:srgbClr val="000000"/>
                </a:solidFill>
              </a:rPr>
              <a:t>jActiveModules</a:t>
            </a:r>
            <a:r>
              <a:rPr lang="en-GB" sz="1200" b="1" dirty="0" smtClean="0">
                <a:solidFill>
                  <a:srgbClr val="000000"/>
                </a:solidFill>
              </a:rPr>
              <a:t>, UCSD</a:t>
            </a:r>
            <a:endParaRPr lang="en-GB" sz="1200" b="1" dirty="0">
              <a:solidFill>
                <a:srgbClr val="000000"/>
              </a:solidFill>
            </a:endParaRPr>
          </a:p>
        </p:txBody>
      </p:sp>
      <p:sp>
        <p:nvSpPr>
          <p:cNvPr id="12" name="Text Box 4"/>
          <p:cNvSpPr txBox="1">
            <a:spLocks noChangeArrowheads="1"/>
          </p:cNvSpPr>
          <p:nvPr/>
        </p:nvSpPr>
        <p:spPr bwMode="auto">
          <a:xfrm>
            <a:off x="331863" y="5746561"/>
            <a:ext cx="3918240" cy="180049"/>
          </a:xfrm>
          <a:prstGeom prst="rect">
            <a:avLst/>
          </a:prstGeom>
          <a:noFill/>
          <a:ln w="9525">
            <a:noFill/>
            <a:miter lim="800000"/>
            <a:headEnd/>
            <a:tailEnd/>
          </a:ln>
        </p:spPr>
        <p:txBody>
          <a:bodyPr lIns="0" tIns="0" rIns="0" bIns="0">
            <a:spAutoFit/>
          </a:bodyPr>
          <a:lstStyle/>
          <a:p>
            <a:pPr>
              <a:lnSpc>
                <a:spcPct val="97000"/>
              </a:lnSpc>
              <a:buClr>
                <a:srgbClr val="000000"/>
              </a:buClr>
              <a:buSzPct val="45000"/>
              <a:tabLst>
                <a:tab pos="656650" algn="l"/>
                <a:tab pos="1313299" algn="l"/>
                <a:tab pos="1969949" algn="l"/>
                <a:tab pos="2626599" algn="l"/>
                <a:tab pos="3283248" algn="l"/>
              </a:tabLst>
            </a:pPr>
            <a:r>
              <a:rPr lang="en-GB" sz="1200" b="1" dirty="0" err="1" smtClean="0">
                <a:solidFill>
                  <a:srgbClr val="000000"/>
                </a:solidFill>
              </a:rPr>
              <a:t>PathBlast</a:t>
            </a:r>
            <a:r>
              <a:rPr lang="en-GB" sz="1200" b="1" dirty="0" smtClean="0">
                <a:solidFill>
                  <a:srgbClr val="000000"/>
                </a:solidFill>
              </a:rPr>
              <a:t>, UCSD</a:t>
            </a:r>
            <a:endParaRPr lang="en-GB" sz="1200" b="1" dirty="0">
              <a:solidFill>
                <a:srgbClr val="000000"/>
              </a:solidFill>
            </a:endParaRPr>
          </a:p>
        </p:txBody>
      </p:sp>
      <p:sp>
        <p:nvSpPr>
          <p:cNvPr id="13" name="Text Box 4"/>
          <p:cNvSpPr txBox="1">
            <a:spLocks noChangeArrowheads="1"/>
          </p:cNvSpPr>
          <p:nvPr/>
        </p:nvSpPr>
        <p:spPr bwMode="auto">
          <a:xfrm>
            <a:off x="5770906" y="2890040"/>
            <a:ext cx="3918240" cy="180049"/>
          </a:xfrm>
          <a:prstGeom prst="rect">
            <a:avLst/>
          </a:prstGeom>
          <a:noFill/>
          <a:ln w="9525">
            <a:noFill/>
            <a:miter lim="800000"/>
            <a:headEnd/>
            <a:tailEnd/>
          </a:ln>
        </p:spPr>
        <p:txBody>
          <a:bodyPr lIns="0" tIns="0" rIns="0" bIns="0">
            <a:spAutoFit/>
          </a:bodyPr>
          <a:lstStyle/>
          <a:p>
            <a:pPr>
              <a:lnSpc>
                <a:spcPct val="97000"/>
              </a:lnSpc>
              <a:buClr>
                <a:srgbClr val="000000"/>
              </a:buClr>
              <a:buSzPct val="45000"/>
              <a:tabLst>
                <a:tab pos="656650" algn="l"/>
                <a:tab pos="1313299" algn="l"/>
                <a:tab pos="1969949" algn="l"/>
                <a:tab pos="2626599" algn="l"/>
                <a:tab pos="3283248" algn="l"/>
              </a:tabLst>
            </a:pPr>
            <a:r>
              <a:rPr lang="en-GB" sz="1200" b="1" dirty="0" err="1" smtClean="0">
                <a:solidFill>
                  <a:srgbClr val="000000"/>
                </a:solidFill>
              </a:rPr>
              <a:t>mCode</a:t>
            </a:r>
            <a:r>
              <a:rPr lang="en-GB" sz="1200" b="1" dirty="0" smtClean="0">
                <a:solidFill>
                  <a:srgbClr val="000000"/>
                </a:solidFill>
              </a:rPr>
              <a:t>, University of Toronto</a:t>
            </a:r>
            <a:endParaRPr lang="en-GB" sz="1200" b="1" dirty="0">
              <a:solidFill>
                <a:srgbClr val="000000"/>
              </a:solidFill>
            </a:endParaRPr>
          </a:p>
        </p:txBody>
      </p:sp>
      <p:sp>
        <p:nvSpPr>
          <p:cNvPr id="14" name="Text Box 4"/>
          <p:cNvSpPr txBox="1">
            <a:spLocks noChangeArrowheads="1"/>
          </p:cNvSpPr>
          <p:nvPr/>
        </p:nvSpPr>
        <p:spPr bwMode="auto">
          <a:xfrm>
            <a:off x="5867400" y="5715000"/>
            <a:ext cx="3918240" cy="180049"/>
          </a:xfrm>
          <a:prstGeom prst="rect">
            <a:avLst/>
          </a:prstGeom>
          <a:noFill/>
          <a:ln w="9525">
            <a:noFill/>
            <a:miter lim="800000"/>
            <a:headEnd/>
            <a:tailEnd/>
          </a:ln>
        </p:spPr>
        <p:txBody>
          <a:bodyPr lIns="0" tIns="0" rIns="0" bIns="0">
            <a:spAutoFit/>
          </a:bodyPr>
          <a:lstStyle/>
          <a:p>
            <a:pPr>
              <a:lnSpc>
                <a:spcPct val="97000"/>
              </a:lnSpc>
              <a:buClr>
                <a:srgbClr val="000000"/>
              </a:buClr>
              <a:buSzPct val="45000"/>
              <a:tabLst>
                <a:tab pos="656650" algn="l"/>
                <a:tab pos="1313299" algn="l"/>
                <a:tab pos="1969949" algn="l"/>
                <a:tab pos="2626599" algn="l"/>
                <a:tab pos="3283248" algn="l"/>
              </a:tabLst>
            </a:pPr>
            <a:r>
              <a:rPr lang="en-GB" sz="1200" b="1" dirty="0" err="1" smtClean="0">
                <a:solidFill>
                  <a:srgbClr val="000000"/>
                </a:solidFill>
              </a:rPr>
              <a:t>DomainGraph</a:t>
            </a:r>
            <a:r>
              <a:rPr lang="en-GB" sz="1200" b="1" dirty="0" smtClean="0">
                <a:solidFill>
                  <a:srgbClr val="000000"/>
                </a:solidFill>
              </a:rPr>
              <a:t>, Max Planck Institute</a:t>
            </a:r>
            <a:endParaRPr lang="en-GB" sz="1200" b="1" dirty="0">
              <a:solidFill>
                <a:srgbClr val="000000"/>
              </a:solidFill>
            </a:endParaRPr>
          </a:p>
        </p:txBody>
      </p:sp>
      <p:sp>
        <p:nvSpPr>
          <p:cNvPr id="3" name="Content Placeholder 2"/>
          <p:cNvSpPr>
            <a:spLocks noGrp="1"/>
          </p:cNvSpPr>
          <p:nvPr>
            <p:ph idx="1"/>
          </p:nvPr>
        </p:nvSpPr>
        <p:spPr>
          <a:xfrm>
            <a:off x="2636760" y="1171991"/>
            <a:ext cx="3193910" cy="4989513"/>
          </a:xfrm>
        </p:spPr>
        <p:txBody>
          <a:bodyPr/>
          <a:lstStyle/>
          <a:p>
            <a:pPr>
              <a:buFont typeface="Arial" pitchFamily="34" charset="0"/>
              <a:buChar char="•"/>
            </a:pPr>
            <a:r>
              <a:rPr lang="en-US" sz="1600" b="1" dirty="0" smtClean="0">
                <a:latin typeface="Arial"/>
                <a:cs typeface="Arial"/>
              </a:rPr>
              <a:t>Gene Function Prediction </a:t>
            </a:r>
            <a:r>
              <a:rPr lang="en-US" sz="1600" b="1" dirty="0">
                <a:latin typeface="Arial"/>
                <a:cs typeface="Arial"/>
              </a:rPr>
              <a:t> </a:t>
            </a:r>
            <a:r>
              <a:rPr lang="en-US" sz="1600" b="1" dirty="0" smtClean="0">
                <a:latin typeface="Arial"/>
                <a:cs typeface="Arial"/>
              </a:rPr>
              <a:t>   </a:t>
            </a:r>
            <a:r>
              <a:rPr lang="en-US" sz="1400" dirty="0" smtClean="0">
                <a:latin typeface="Arial"/>
                <a:cs typeface="Arial"/>
              </a:rPr>
              <a:t>shows connections to sets of genes/proteins involved in same biological process</a:t>
            </a:r>
          </a:p>
          <a:p>
            <a:pPr marL="0" indent="0">
              <a:buNone/>
            </a:pPr>
            <a:endParaRPr lang="en-US" sz="900" dirty="0" smtClean="0">
              <a:latin typeface="Arial"/>
              <a:cs typeface="Arial"/>
            </a:endParaRPr>
          </a:p>
          <a:p>
            <a:pPr>
              <a:buFont typeface="Arial" pitchFamily="34" charset="0"/>
              <a:buChar char="•"/>
            </a:pPr>
            <a:r>
              <a:rPr lang="en-US" sz="1600" b="1" dirty="0" smtClean="0">
                <a:latin typeface="Arial"/>
                <a:cs typeface="Arial"/>
              </a:rPr>
              <a:t>Detection of protein complexes/</a:t>
            </a:r>
            <a:r>
              <a:rPr lang="en-US" sz="1600" b="1" dirty="0" err="1" smtClean="0">
                <a:latin typeface="Arial"/>
                <a:cs typeface="Arial"/>
              </a:rPr>
              <a:t>subnetworks</a:t>
            </a:r>
            <a:r>
              <a:rPr lang="en-US" sz="1600" dirty="0" smtClean="0">
                <a:latin typeface="Arial"/>
                <a:cs typeface="Arial"/>
              </a:rPr>
              <a:t> </a:t>
            </a:r>
            <a:r>
              <a:rPr lang="en-US" sz="1400" dirty="0" smtClean="0">
                <a:latin typeface="Arial"/>
                <a:cs typeface="Arial"/>
              </a:rPr>
              <a:t> </a:t>
            </a:r>
            <a:br>
              <a:rPr lang="en-US" sz="1400" dirty="0" smtClean="0">
                <a:latin typeface="Arial"/>
                <a:cs typeface="Arial"/>
              </a:rPr>
            </a:br>
            <a:r>
              <a:rPr lang="en-US" sz="1400" dirty="0" smtClean="0">
                <a:latin typeface="Arial"/>
                <a:cs typeface="Arial"/>
              </a:rPr>
              <a:t>discover modularity &amp; higher order organization (motifs, feedback loops)</a:t>
            </a:r>
          </a:p>
          <a:p>
            <a:pPr marL="0" indent="0">
              <a:buNone/>
            </a:pPr>
            <a:endParaRPr lang="en-US" sz="900" dirty="0" smtClean="0">
              <a:latin typeface="Arial"/>
              <a:cs typeface="Arial"/>
            </a:endParaRPr>
          </a:p>
          <a:p>
            <a:pPr>
              <a:buFont typeface="Arial" pitchFamily="34" charset="0"/>
              <a:buChar char="•"/>
            </a:pPr>
            <a:r>
              <a:rPr lang="en-US" sz="1600" b="1" dirty="0" smtClean="0">
                <a:latin typeface="Arial"/>
                <a:cs typeface="Arial"/>
              </a:rPr>
              <a:t>Network evolution </a:t>
            </a:r>
            <a:r>
              <a:rPr lang="en-US" sz="1400" dirty="0" smtClean="0">
                <a:latin typeface="Arial"/>
                <a:cs typeface="Arial"/>
              </a:rPr>
              <a:t/>
            </a:r>
            <a:br>
              <a:rPr lang="en-US" sz="1400" dirty="0" smtClean="0">
                <a:latin typeface="Arial"/>
                <a:cs typeface="Arial"/>
              </a:rPr>
            </a:br>
            <a:r>
              <a:rPr lang="en-US" sz="1400" dirty="0" smtClean="0">
                <a:latin typeface="Arial"/>
                <a:cs typeface="Arial"/>
              </a:rPr>
              <a:t>biological process(s) conservation across species</a:t>
            </a:r>
          </a:p>
          <a:p>
            <a:pPr marL="0" indent="0">
              <a:buNone/>
            </a:pPr>
            <a:endParaRPr lang="en-US" sz="900" dirty="0" smtClean="0">
              <a:latin typeface="Arial"/>
              <a:cs typeface="Arial"/>
            </a:endParaRPr>
          </a:p>
          <a:p>
            <a:r>
              <a:rPr lang="en-US" sz="1600" b="1" dirty="0" smtClean="0">
                <a:latin typeface="Arial"/>
                <a:cs typeface="Arial"/>
              </a:rPr>
              <a:t>Prediction of interactions &amp; functional associations</a:t>
            </a:r>
            <a:r>
              <a:rPr lang="en-US" sz="1400" dirty="0" smtClean="0">
                <a:latin typeface="Arial"/>
                <a:cs typeface="Arial"/>
              </a:rPr>
              <a:t> </a:t>
            </a:r>
            <a:br>
              <a:rPr lang="en-US" sz="1400" dirty="0" smtClean="0">
                <a:latin typeface="Arial"/>
                <a:cs typeface="Arial"/>
              </a:rPr>
            </a:br>
            <a:r>
              <a:rPr lang="en-US" sz="1400" dirty="0" smtClean="0">
                <a:latin typeface="Arial"/>
                <a:cs typeface="Arial"/>
              </a:rPr>
              <a:t>statistically significant domain-domain correlations in protein interaction network to predict protein-protein or genetic interaction</a:t>
            </a:r>
          </a:p>
          <a:p>
            <a:pPr>
              <a:buFont typeface="Arial" pitchFamily="34" charset="0"/>
              <a:buChar char="•"/>
            </a:pPr>
            <a:endParaRPr lang="en-US" sz="1400" dirty="0" smtClean="0">
              <a:latin typeface="Arial"/>
              <a:cs typeface="Arial"/>
            </a:endParaRPr>
          </a:p>
          <a:p>
            <a:pPr>
              <a:buFont typeface="Arial" pitchFamily="34" charset="0"/>
              <a:buChar char="•"/>
            </a:pPr>
            <a:endParaRPr lang="en-US" sz="1800" dirty="0" smtClean="0">
              <a:latin typeface="Arial"/>
              <a:cs typeface="Arial"/>
            </a:endParaRPr>
          </a:p>
          <a:p>
            <a:pPr>
              <a:buFont typeface="Arial" pitchFamily="34" charset="0"/>
              <a:buChar char="•"/>
            </a:pPr>
            <a:endParaRPr lang="en-US" sz="1800" dirty="0">
              <a:latin typeface="Arial"/>
              <a:cs typeface="Arial"/>
            </a:endParaRPr>
          </a:p>
        </p:txBody>
      </p:sp>
    </p:spTree>
    <p:extLst>
      <p:ext uri="{BB962C8B-B14F-4D97-AF65-F5344CB8AC3E}">
        <p14:creationId xmlns:p14="http://schemas.microsoft.com/office/powerpoint/2010/main" val="3411291964"/>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5248" y="104587"/>
            <a:ext cx="8334281" cy="772584"/>
          </a:xfrm>
        </p:spPr>
        <p:txBody>
          <a:bodyPr/>
          <a:lstStyle/>
          <a:p>
            <a:r>
              <a:rPr lang="en-US" b="1" dirty="0" smtClean="0"/>
              <a:t>Applications in Disease</a:t>
            </a:r>
            <a:endParaRPr lang="en-US" b="1" dirty="0"/>
          </a:p>
        </p:txBody>
      </p:sp>
      <p:sp>
        <p:nvSpPr>
          <p:cNvPr id="3" name="Content Placeholder 2"/>
          <p:cNvSpPr>
            <a:spLocks noGrp="1"/>
          </p:cNvSpPr>
          <p:nvPr>
            <p:ph idx="1"/>
          </p:nvPr>
        </p:nvSpPr>
        <p:spPr>
          <a:xfrm>
            <a:off x="3061804" y="1201634"/>
            <a:ext cx="3437607" cy="4560888"/>
          </a:xfrm>
        </p:spPr>
        <p:txBody>
          <a:bodyPr/>
          <a:lstStyle/>
          <a:p>
            <a:pPr>
              <a:buFont typeface="Arial" pitchFamily="34" charset="0"/>
              <a:buChar char="•"/>
            </a:pPr>
            <a:r>
              <a:rPr lang="en-US" sz="1800" b="1" dirty="0" smtClean="0">
                <a:latin typeface="Arial"/>
                <a:cs typeface="Arial"/>
              </a:rPr>
              <a:t>Identification of disease subnetworks </a:t>
            </a:r>
            <a:r>
              <a:rPr lang="en-US" sz="1600" dirty="0" smtClean="0">
                <a:latin typeface="Arial"/>
                <a:cs typeface="Arial"/>
              </a:rPr>
              <a:t>– identification of disease network subnetworks that are transcriptionally active in disease. </a:t>
            </a:r>
            <a:br>
              <a:rPr lang="en-US" sz="1600" dirty="0" smtClean="0">
                <a:latin typeface="Arial"/>
                <a:cs typeface="Arial"/>
              </a:rPr>
            </a:br>
            <a:endParaRPr lang="en-US" sz="1600" dirty="0" smtClean="0">
              <a:latin typeface="Arial"/>
              <a:cs typeface="Arial"/>
            </a:endParaRPr>
          </a:p>
          <a:p>
            <a:pPr>
              <a:buFont typeface="Arial" pitchFamily="34" charset="0"/>
              <a:buChar char="•"/>
            </a:pPr>
            <a:r>
              <a:rPr lang="en-US" sz="1800" b="1" dirty="0" smtClean="0">
                <a:latin typeface="Arial"/>
                <a:cs typeface="Arial"/>
              </a:rPr>
              <a:t>Subnetwork-based diagnosis </a:t>
            </a:r>
            <a:r>
              <a:rPr lang="en-US" sz="1600" dirty="0" smtClean="0">
                <a:latin typeface="Arial"/>
                <a:cs typeface="Arial"/>
              </a:rPr>
              <a:t>– source of biomarkers for disease classification, identify interconnected genes whose aggregate expression levels are predictive of disease state</a:t>
            </a:r>
            <a:br>
              <a:rPr lang="en-US" sz="1600" dirty="0" smtClean="0">
                <a:latin typeface="Arial"/>
                <a:cs typeface="Arial"/>
              </a:rPr>
            </a:br>
            <a:endParaRPr lang="en-US" sz="1600" dirty="0" smtClean="0">
              <a:latin typeface="Arial"/>
              <a:cs typeface="Arial"/>
            </a:endParaRPr>
          </a:p>
          <a:p>
            <a:pPr>
              <a:buFont typeface="Arial" pitchFamily="34" charset="0"/>
              <a:buChar char="•"/>
            </a:pPr>
            <a:r>
              <a:rPr lang="en-US" sz="1800" b="1" dirty="0" smtClean="0">
                <a:latin typeface="Arial"/>
                <a:cs typeface="Arial"/>
              </a:rPr>
              <a:t>Subnetwork-based gene association </a:t>
            </a:r>
            <a:r>
              <a:rPr lang="en-US" sz="1600" dirty="0" smtClean="0">
                <a:latin typeface="Arial"/>
                <a:cs typeface="Arial"/>
              </a:rPr>
              <a:t>– map common pathway mechanisms affected by collection of genotypes (SNP, CNV)</a:t>
            </a:r>
          </a:p>
        </p:txBody>
      </p:sp>
      <p:pic>
        <p:nvPicPr>
          <p:cNvPr id="6" name="Picture 14" descr="mondrian_birds_eye.png"/>
          <p:cNvPicPr>
            <a:picLocks noChangeAspect="1"/>
          </p:cNvPicPr>
          <p:nvPr/>
        </p:nvPicPr>
        <p:blipFill>
          <a:blip r:embed="rId3" cstate="print"/>
          <a:srcRect/>
          <a:stretch>
            <a:fillRect/>
          </a:stretch>
        </p:blipFill>
        <p:spPr bwMode="auto">
          <a:xfrm>
            <a:off x="311429" y="4273297"/>
            <a:ext cx="2773009" cy="1905000"/>
          </a:xfrm>
          <a:prstGeom prst="rect">
            <a:avLst/>
          </a:prstGeom>
          <a:noFill/>
          <a:ln w="9525">
            <a:noFill/>
            <a:miter lim="800000"/>
            <a:headEnd/>
            <a:tailEnd/>
          </a:ln>
        </p:spPr>
      </p:pic>
      <p:pic>
        <p:nvPicPr>
          <p:cNvPr id="19" name="Picture 19" descr="ExampleWSurival"/>
          <p:cNvPicPr>
            <a:picLocks noChangeAspect="1" noChangeArrowheads="1"/>
          </p:cNvPicPr>
          <p:nvPr/>
        </p:nvPicPr>
        <p:blipFill>
          <a:blip r:embed="rId4" cstate="print">
            <a:clrChange>
              <a:clrFrom>
                <a:srgbClr val="FFFFFF"/>
              </a:clrFrom>
              <a:clrTo>
                <a:srgbClr val="FFFFFF">
                  <a:alpha val="0"/>
                </a:srgbClr>
              </a:clrTo>
            </a:clrChange>
          </a:blip>
          <a:srcRect t="2" b="69662"/>
          <a:stretch>
            <a:fillRect/>
          </a:stretch>
        </p:blipFill>
        <p:spPr bwMode="auto">
          <a:xfrm>
            <a:off x="6629400" y="1828800"/>
            <a:ext cx="2233613" cy="937727"/>
          </a:xfrm>
          <a:prstGeom prst="rect">
            <a:avLst/>
          </a:prstGeom>
          <a:noFill/>
          <a:ln w="9525">
            <a:noFill/>
            <a:miter lim="800000"/>
            <a:headEnd/>
            <a:tailEnd/>
          </a:ln>
        </p:spPr>
      </p:pic>
      <p:pic>
        <p:nvPicPr>
          <p:cNvPr id="20" name="Picture 25" descr="ExampleMergedWSurival"/>
          <p:cNvPicPr>
            <a:picLocks noChangeAspect="1" noChangeArrowheads="1"/>
          </p:cNvPicPr>
          <p:nvPr/>
        </p:nvPicPr>
        <p:blipFill>
          <a:blip r:embed="rId5" cstate="print">
            <a:clrChange>
              <a:clrFrom>
                <a:srgbClr val="FFFFFF"/>
              </a:clrFrom>
              <a:clrTo>
                <a:srgbClr val="FFFFFF">
                  <a:alpha val="0"/>
                </a:srgbClr>
              </a:clrTo>
            </a:clrChange>
          </a:blip>
          <a:srcRect t="27635"/>
          <a:stretch>
            <a:fillRect/>
          </a:stretch>
        </p:blipFill>
        <p:spPr bwMode="auto">
          <a:xfrm>
            <a:off x="6629400" y="2667000"/>
            <a:ext cx="2273972" cy="2279650"/>
          </a:xfrm>
          <a:prstGeom prst="rect">
            <a:avLst/>
          </a:prstGeom>
          <a:noFill/>
          <a:ln w="9525">
            <a:noFill/>
            <a:miter lim="800000"/>
            <a:headEnd/>
            <a:tailEnd/>
          </a:ln>
        </p:spPr>
      </p:pic>
      <p:pic>
        <p:nvPicPr>
          <p:cNvPr id="21" name="Picture 2" descr="C:\Users\Euan\Documents\Euan\abstracts-posters-papers-talks-reviews\papers\arterial pathways paper\paper post reviewer changes\Final figs and tables and manuscript\Figure 1.png"/>
          <p:cNvPicPr>
            <a:picLocks noChangeAspect="1" noChangeArrowheads="1"/>
          </p:cNvPicPr>
          <p:nvPr/>
        </p:nvPicPr>
        <p:blipFill>
          <a:blip r:embed="rId6" cstate="print"/>
          <a:srcRect/>
          <a:stretch>
            <a:fillRect/>
          </a:stretch>
        </p:blipFill>
        <p:spPr bwMode="auto">
          <a:xfrm>
            <a:off x="235229" y="1301497"/>
            <a:ext cx="1905000" cy="1814286"/>
          </a:xfrm>
          <a:prstGeom prst="rect">
            <a:avLst/>
          </a:prstGeom>
          <a:noFill/>
        </p:spPr>
      </p:pic>
      <p:pic>
        <p:nvPicPr>
          <p:cNvPr id="22" name="Picture 5"/>
          <p:cNvPicPr>
            <a:picLocks noChangeAspect="1" noChangeArrowheads="1"/>
          </p:cNvPicPr>
          <p:nvPr/>
        </p:nvPicPr>
        <p:blipFill>
          <a:blip r:embed="rId7" cstate="print">
            <a:clrChange>
              <a:clrFrom>
                <a:srgbClr val="FFFFFF"/>
              </a:clrFrom>
              <a:clrTo>
                <a:srgbClr val="FFFFFF">
                  <a:alpha val="0"/>
                </a:srgbClr>
              </a:clrTo>
            </a:clrChange>
          </a:blip>
          <a:srcRect/>
          <a:stretch>
            <a:fillRect/>
          </a:stretch>
        </p:blipFill>
        <p:spPr bwMode="auto">
          <a:xfrm>
            <a:off x="692429" y="2063497"/>
            <a:ext cx="2286000" cy="1712758"/>
          </a:xfrm>
          <a:prstGeom prst="rect">
            <a:avLst/>
          </a:prstGeom>
          <a:noFill/>
          <a:ln w="9525">
            <a:noFill/>
            <a:miter lim="800000"/>
            <a:headEnd/>
            <a:tailEnd/>
          </a:ln>
          <a:effectLst>
            <a:outerShdw blurRad="76200" dir="18900000" sy="23000" kx="-1200000" algn="bl" rotWithShape="0">
              <a:prstClr val="black">
                <a:alpha val="20000"/>
              </a:prstClr>
            </a:outerShdw>
          </a:effectLst>
        </p:spPr>
      </p:pic>
      <p:sp>
        <p:nvSpPr>
          <p:cNvPr id="11" name="Text Box 4"/>
          <p:cNvSpPr txBox="1">
            <a:spLocks noChangeArrowheads="1"/>
          </p:cNvSpPr>
          <p:nvPr/>
        </p:nvSpPr>
        <p:spPr bwMode="auto">
          <a:xfrm>
            <a:off x="235229" y="3816097"/>
            <a:ext cx="3918240" cy="180049"/>
          </a:xfrm>
          <a:prstGeom prst="rect">
            <a:avLst/>
          </a:prstGeom>
          <a:noFill/>
          <a:ln w="9525">
            <a:noFill/>
            <a:miter lim="800000"/>
            <a:headEnd/>
            <a:tailEnd/>
          </a:ln>
        </p:spPr>
        <p:txBody>
          <a:bodyPr lIns="0" tIns="0" rIns="0" bIns="0">
            <a:spAutoFit/>
          </a:bodyPr>
          <a:lstStyle/>
          <a:p>
            <a:pPr>
              <a:lnSpc>
                <a:spcPct val="97000"/>
              </a:lnSpc>
              <a:buClr>
                <a:srgbClr val="000000"/>
              </a:buClr>
              <a:buSzPct val="45000"/>
              <a:tabLst>
                <a:tab pos="656650" algn="l"/>
                <a:tab pos="1313299" algn="l"/>
                <a:tab pos="1969949" algn="l"/>
                <a:tab pos="2626599" algn="l"/>
                <a:tab pos="3283248" algn="l"/>
              </a:tabLst>
            </a:pPr>
            <a:r>
              <a:rPr lang="en-GB" sz="1200" b="1" dirty="0" smtClean="0">
                <a:solidFill>
                  <a:srgbClr val="000000"/>
                </a:solidFill>
              </a:rPr>
              <a:t>Agilent Literature Search</a:t>
            </a:r>
            <a:endParaRPr lang="en-GB" sz="1200" b="1" dirty="0">
              <a:solidFill>
                <a:srgbClr val="000000"/>
              </a:solidFill>
            </a:endParaRPr>
          </a:p>
        </p:txBody>
      </p:sp>
      <p:sp>
        <p:nvSpPr>
          <p:cNvPr id="12" name="Text Box 4"/>
          <p:cNvSpPr txBox="1">
            <a:spLocks noChangeArrowheads="1"/>
          </p:cNvSpPr>
          <p:nvPr/>
        </p:nvSpPr>
        <p:spPr bwMode="auto">
          <a:xfrm>
            <a:off x="235229" y="6254497"/>
            <a:ext cx="3918240" cy="180049"/>
          </a:xfrm>
          <a:prstGeom prst="rect">
            <a:avLst/>
          </a:prstGeom>
          <a:noFill/>
          <a:ln w="9525">
            <a:noFill/>
            <a:miter lim="800000"/>
            <a:headEnd/>
            <a:tailEnd/>
          </a:ln>
        </p:spPr>
        <p:txBody>
          <a:bodyPr lIns="0" tIns="0" rIns="0" bIns="0">
            <a:spAutoFit/>
          </a:bodyPr>
          <a:lstStyle/>
          <a:p>
            <a:pPr>
              <a:lnSpc>
                <a:spcPct val="97000"/>
              </a:lnSpc>
              <a:buClr>
                <a:srgbClr val="000000"/>
              </a:buClr>
              <a:buSzPct val="45000"/>
              <a:tabLst>
                <a:tab pos="656650" algn="l"/>
                <a:tab pos="1313299" algn="l"/>
                <a:tab pos="1969949" algn="l"/>
                <a:tab pos="2626599" algn="l"/>
                <a:tab pos="3283248" algn="l"/>
              </a:tabLst>
            </a:pPr>
            <a:r>
              <a:rPr lang="en-GB" sz="1200" b="1" dirty="0" smtClean="0">
                <a:solidFill>
                  <a:srgbClr val="000000"/>
                </a:solidFill>
              </a:rPr>
              <a:t>Mondrian, MSKCC</a:t>
            </a:r>
            <a:endParaRPr lang="en-GB" sz="1200" b="1" dirty="0">
              <a:solidFill>
                <a:srgbClr val="000000"/>
              </a:solidFill>
            </a:endParaRPr>
          </a:p>
        </p:txBody>
      </p:sp>
      <p:sp>
        <p:nvSpPr>
          <p:cNvPr id="13" name="Text Box 4"/>
          <p:cNvSpPr txBox="1">
            <a:spLocks noChangeArrowheads="1"/>
          </p:cNvSpPr>
          <p:nvPr/>
        </p:nvSpPr>
        <p:spPr bwMode="auto">
          <a:xfrm>
            <a:off x="7315200" y="5029200"/>
            <a:ext cx="1447800" cy="180049"/>
          </a:xfrm>
          <a:prstGeom prst="rect">
            <a:avLst/>
          </a:prstGeom>
          <a:noFill/>
          <a:ln w="9525">
            <a:noFill/>
            <a:miter lim="800000"/>
            <a:headEnd/>
            <a:tailEnd/>
          </a:ln>
        </p:spPr>
        <p:txBody>
          <a:bodyPr wrap="square" lIns="0" tIns="0" rIns="0" bIns="0">
            <a:spAutoFit/>
          </a:bodyPr>
          <a:lstStyle/>
          <a:p>
            <a:pPr>
              <a:lnSpc>
                <a:spcPct val="97000"/>
              </a:lnSpc>
              <a:buClr>
                <a:srgbClr val="000000"/>
              </a:buClr>
              <a:buSzPct val="45000"/>
              <a:tabLst>
                <a:tab pos="656650" algn="l"/>
                <a:tab pos="1313299" algn="l"/>
                <a:tab pos="1969949" algn="l"/>
                <a:tab pos="2626599" algn="l"/>
                <a:tab pos="3283248" algn="l"/>
              </a:tabLst>
            </a:pPr>
            <a:r>
              <a:rPr lang="en-GB" sz="1200" b="1" dirty="0" err="1" smtClean="0">
                <a:solidFill>
                  <a:srgbClr val="000000"/>
                </a:solidFill>
              </a:rPr>
              <a:t>PinnacleZ</a:t>
            </a:r>
            <a:r>
              <a:rPr lang="en-GB" sz="1200" b="1" dirty="0" smtClean="0">
                <a:solidFill>
                  <a:srgbClr val="000000"/>
                </a:solidFill>
              </a:rPr>
              <a:t>, UCSD</a:t>
            </a:r>
            <a:endParaRPr lang="en-GB" sz="1200" b="1" dirty="0">
              <a:solidFill>
                <a:srgbClr val="000000"/>
              </a:solidFill>
            </a:endParaRPr>
          </a:p>
        </p:txBody>
      </p:sp>
    </p:spTree>
    <p:extLst>
      <p:ext uri="{BB962C8B-B14F-4D97-AF65-F5344CB8AC3E}">
        <p14:creationId xmlns:p14="http://schemas.microsoft.com/office/powerpoint/2010/main" val="163916530"/>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Title 1"/>
          <p:cNvSpPr>
            <a:spLocks noGrp="1"/>
          </p:cNvSpPr>
          <p:nvPr>
            <p:ph type="title"/>
          </p:nvPr>
        </p:nvSpPr>
        <p:spPr>
          <a:xfrm>
            <a:off x="919163" y="44823"/>
            <a:ext cx="7996237" cy="850900"/>
          </a:xfrm>
        </p:spPr>
        <p:txBody>
          <a:bodyPr/>
          <a:lstStyle/>
          <a:p>
            <a:pPr eaLnBrk="1" hangingPunct="1"/>
            <a:r>
              <a:rPr lang="en-US" b="1" dirty="0">
                <a:cs typeface="Arial"/>
              </a:rPr>
              <a:t>The Challenge</a:t>
            </a:r>
          </a:p>
        </p:txBody>
      </p:sp>
      <p:sp>
        <p:nvSpPr>
          <p:cNvPr id="12290" name="Content Placeholder 2"/>
          <p:cNvSpPr>
            <a:spLocks noGrp="1"/>
          </p:cNvSpPr>
          <p:nvPr>
            <p:ph idx="1"/>
          </p:nvPr>
        </p:nvSpPr>
        <p:spPr>
          <a:xfrm>
            <a:off x="538956" y="1196322"/>
            <a:ext cx="8509000" cy="5211763"/>
          </a:xfrm>
        </p:spPr>
        <p:txBody>
          <a:bodyPr/>
          <a:lstStyle/>
          <a:p>
            <a:pPr eaLnBrk="1" hangingPunct="1"/>
            <a:r>
              <a:rPr lang="en-US" dirty="0">
                <a:latin typeface="Arial"/>
                <a:cs typeface="Arial"/>
              </a:rPr>
              <a:t>Making sense out of biological networks….</a:t>
            </a:r>
          </a:p>
          <a:p>
            <a:pPr eaLnBrk="1" hangingPunct="1">
              <a:buFontTx/>
              <a:buNone/>
            </a:pPr>
            <a:endParaRPr lang="en-US" dirty="0">
              <a:latin typeface="Arial"/>
              <a:cs typeface="Arial"/>
            </a:endParaRPr>
          </a:p>
        </p:txBody>
      </p:sp>
      <p:pic>
        <p:nvPicPr>
          <p:cNvPr id="18" name="Picture 17" descr="CollinsScores-SpreadShet.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82612" y="983597"/>
            <a:ext cx="8421688" cy="5637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8" descr="PombeUnClustered.png"/>
          <p:cNvPicPr>
            <a:picLocks noChangeAspect="1"/>
          </p:cNvPicPr>
          <p:nvPr/>
        </p:nvPicPr>
        <p:blipFill>
          <a:blip r:embed="rId3">
            <a:extLst>
              <a:ext uri="{28A0092B-C50C-407E-A947-70E740481C1C}">
                <a14:useLocalDpi xmlns:a14="http://schemas.microsoft.com/office/drawing/2010/main" val="0"/>
              </a:ext>
            </a:extLst>
          </a:blip>
          <a:srcRect t="8643" r="9753"/>
          <a:stretch>
            <a:fillRect/>
          </a:stretch>
        </p:blipFill>
        <p:spPr bwMode="auto">
          <a:xfrm>
            <a:off x="2104231" y="1080435"/>
            <a:ext cx="5378450" cy="544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descr="collins.png"/>
          <p:cNvPicPr>
            <a:picLocks noChangeAspect="1"/>
          </p:cNvPicPr>
          <p:nvPr/>
        </p:nvPicPr>
        <p:blipFill>
          <a:blip r:embed="rId4">
            <a:extLst>
              <a:ext uri="{28A0092B-C50C-407E-A947-70E740481C1C}">
                <a14:useLocalDpi xmlns:a14="http://schemas.microsoft.com/office/drawing/2010/main" val="0"/>
              </a:ext>
            </a:extLst>
          </a:blip>
          <a:srcRect b="35556"/>
          <a:stretch>
            <a:fillRect/>
          </a:stretch>
        </p:blipFill>
        <p:spPr bwMode="auto">
          <a:xfrm>
            <a:off x="2141537" y="1592403"/>
            <a:ext cx="5303838"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AHSim.png"/>
          <p:cNvPicPr>
            <a:picLocks noChangeAspect="1"/>
          </p:cNvPicPr>
          <p:nvPr/>
        </p:nvPicPr>
        <p:blipFill>
          <a:blip r:embed="rId5">
            <a:extLst>
              <a:ext uri="{28A0092B-C50C-407E-A947-70E740481C1C}">
                <a14:useLocalDpi xmlns:a14="http://schemas.microsoft.com/office/drawing/2010/main" val="0"/>
              </a:ext>
            </a:extLst>
          </a:blip>
          <a:srcRect b="23457"/>
          <a:stretch>
            <a:fillRect/>
          </a:stretch>
        </p:blipFill>
        <p:spPr bwMode="auto">
          <a:xfrm>
            <a:off x="2143919" y="1177272"/>
            <a:ext cx="5299075" cy="524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descr="Starlight.png"/>
          <p:cNvPicPr>
            <a:picLocks noChangeAspect="1"/>
          </p:cNvPicPr>
          <p:nvPr/>
        </p:nvPicPr>
        <p:blipFill>
          <a:blip r:embed="rId6">
            <a:extLst>
              <a:ext uri="{28A0092B-C50C-407E-A947-70E740481C1C}">
                <a14:useLocalDpi xmlns:a14="http://schemas.microsoft.com/office/drawing/2010/main" val="0"/>
              </a:ext>
            </a:extLst>
          </a:blip>
          <a:srcRect l="14212" r="18930" b="53333"/>
          <a:stretch>
            <a:fillRect/>
          </a:stretch>
        </p:blipFill>
        <p:spPr bwMode="auto">
          <a:xfrm>
            <a:off x="1824831" y="1120122"/>
            <a:ext cx="5937250" cy="536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099373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1000" fill="hold"/>
                                        <p:tgtEl>
                                          <p:spTgt spid="18"/>
                                        </p:tgtEl>
                                        <p:attrNameLst>
                                          <p:attrName>ppt_w</p:attrName>
                                        </p:attrNameLst>
                                      </p:cBhvr>
                                      <p:tavLst>
                                        <p:tav tm="0">
                                          <p:val>
                                            <p:fltVal val="0"/>
                                          </p:val>
                                        </p:tav>
                                        <p:tav tm="100000">
                                          <p:val>
                                            <p:strVal val="#ppt_w"/>
                                          </p:val>
                                        </p:tav>
                                      </p:tavLst>
                                    </p:anim>
                                    <p:anim calcmode="lin" valueType="num">
                                      <p:cBhvr>
                                        <p:cTn id="8" dur="1000" fill="hold"/>
                                        <p:tgtEl>
                                          <p:spTgt spid="18"/>
                                        </p:tgtEl>
                                        <p:attrNameLst>
                                          <p:attrName>ppt_h</p:attrName>
                                        </p:attrNameLst>
                                      </p:cBhvr>
                                      <p:tavLst>
                                        <p:tav tm="0">
                                          <p:val>
                                            <p:fltVal val="0"/>
                                          </p:val>
                                        </p:tav>
                                        <p:tav tm="100000">
                                          <p:val>
                                            <p:strVal val="#ppt_h"/>
                                          </p:val>
                                        </p:tav>
                                      </p:tavLst>
                                    </p:anim>
                                    <p:animEffect transition="in" filter="fade">
                                      <p:cBhvr>
                                        <p:cTn id="9" dur="1000"/>
                                        <p:tgtEl>
                                          <p:spTgt spid="18"/>
                                        </p:tgtEl>
                                      </p:cBhvr>
                                    </p:animEffect>
                                  </p:childTnLst>
                                </p:cTn>
                              </p:par>
                            </p:childTnLst>
                          </p:cTn>
                        </p:par>
                      </p:childTnLst>
                    </p:cTn>
                  </p:par>
                  <p:par>
                    <p:cTn id="10" fill="hold">
                      <p:stCondLst>
                        <p:cond delay="indefinite"/>
                      </p:stCondLst>
                      <p:childTnLst>
                        <p:par>
                          <p:cTn id="11" fill="hold" nodeType="afterGroup">
                            <p:stCondLst>
                              <p:cond delay="0"/>
                            </p:stCondLst>
                            <p:childTnLst>
                              <p:par>
                                <p:cTn id="12" presetID="53" presetClass="entr" presetSubtype="0" fill="hold" nodeType="clickEffect">
                                  <p:stCondLst>
                                    <p:cond delay="0"/>
                                  </p:stCondLst>
                                  <p:childTnLst>
                                    <p:set>
                                      <p:cBhvr>
                                        <p:cTn id="13" dur="1" fill="hold">
                                          <p:stCondLst>
                                            <p:cond delay="0"/>
                                          </p:stCondLst>
                                        </p:cTn>
                                        <p:tgtEl>
                                          <p:spTgt spid="19"/>
                                        </p:tgtEl>
                                        <p:attrNameLst>
                                          <p:attrName>style.visibility</p:attrName>
                                        </p:attrNameLst>
                                      </p:cBhvr>
                                      <p:to>
                                        <p:strVal val="visible"/>
                                      </p:to>
                                    </p:set>
                                    <p:anim calcmode="lin" valueType="num">
                                      <p:cBhvr>
                                        <p:cTn id="14" dur="1000" fill="hold"/>
                                        <p:tgtEl>
                                          <p:spTgt spid="19"/>
                                        </p:tgtEl>
                                        <p:attrNameLst>
                                          <p:attrName>ppt_w</p:attrName>
                                        </p:attrNameLst>
                                      </p:cBhvr>
                                      <p:tavLst>
                                        <p:tav tm="0">
                                          <p:val>
                                            <p:fltVal val="0"/>
                                          </p:val>
                                        </p:tav>
                                        <p:tav tm="100000">
                                          <p:val>
                                            <p:strVal val="#ppt_w"/>
                                          </p:val>
                                        </p:tav>
                                      </p:tavLst>
                                    </p:anim>
                                    <p:anim calcmode="lin" valueType="num">
                                      <p:cBhvr>
                                        <p:cTn id="15" dur="1000" fill="hold"/>
                                        <p:tgtEl>
                                          <p:spTgt spid="19"/>
                                        </p:tgtEl>
                                        <p:attrNameLst>
                                          <p:attrName>ppt_h</p:attrName>
                                        </p:attrNameLst>
                                      </p:cBhvr>
                                      <p:tavLst>
                                        <p:tav tm="0">
                                          <p:val>
                                            <p:fltVal val="0"/>
                                          </p:val>
                                        </p:tav>
                                        <p:tav tm="100000">
                                          <p:val>
                                            <p:strVal val="#ppt_h"/>
                                          </p:val>
                                        </p:tav>
                                      </p:tavLst>
                                    </p:anim>
                                    <p:animEffect transition="in" filter="fade">
                                      <p:cBhvr>
                                        <p:cTn id="16" dur="1000"/>
                                        <p:tgtEl>
                                          <p:spTgt spid="19"/>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0"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p:cTn id="21" dur="1000" fill="hold"/>
                                        <p:tgtEl>
                                          <p:spTgt spid="11"/>
                                        </p:tgtEl>
                                        <p:attrNameLst>
                                          <p:attrName>ppt_w</p:attrName>
                                        </p:attrNameLst>
                                      </p:cBhvr>
                                      <p:tavLst>
                                        <p:tav tm="0">
                                          <p:val>
                                            <p:fltVal val="0"/>
                                          </p:val>
                                        </p:tav>
                                        <p:tav tm="100000">
                                          <p:val>
                                            <p:strVal val="#ppt_w"/>
                                          </p:val>
                                        </p:tav>
                                      </p:tavLst>
                                    </p:anim>
                                    <p:anim calcmode="lin" valueType="num">
                                      <p:cBhvr>
                                        <p:cTn id="22" dur="1000" fill="hold"/>
                                        <p:tgtEl>
                                          <p:spTgt spid="11"/>
                                        </p:tgtEl>
                                        <p:attrNameLst>
                                          <p:attrName>ppt_h</p:attrName>
                                        </p:attrNameLst>
                                      </p:cBhvr>
                                      <p:tavLst>
                                        <p:tav tm="0">
                                          <p:val>
                                            <p:fltVal val="0"/>
                                          </p:val>
                                        </p:tav>
                                        <p:tav tm="100000">
                                          <p:val>
                                            <p:strVal val="#ppt_h"/>
                                          </p:val>
                                        </p:tav>
                                      </p:tavLst>
                                    </p:anim>
                                    <p:animEffect transition="in" filter="fade">
                                      <p:cBhvr>
                                        <p:cTn id="23" dur="10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0" fill="hold" nodeType="click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p:cTn id="28" dur="1000" fill="hold"/>
                                        <p:tgtEl>
                                          <p:spTgt spid="10"/>
                                        </p:tgtEl>
                                        <p:attrNameLst>
                                          <p:attrName>ppt_w</p:attrName>
                                        </p:attrNameLst>
                                      </p:cBhvr>
                                      <p:tavLst>
                                        <p:tav tm="0">
                                          <p:val>
                                            <p:fltVal val="0"/>
                                          </p:val>
                                        </p:tav>
                                        <p:tav tm="100000">
                                          <p:val>
                                            <p:strVal val="#ppt_w"/>
                                          </p:val>
                                        </p:tav>
                                      </p:tavLst>
                                    </p:anim>
                                    <p:anim calcmode="lin" valueType="num">
                                      <p:cBhvr>
                                        <p:cTn id="29" dur="1000" fill="hold"/>
                                        <p:tgtEl>
                                          <p:spTgt spid="10"/>
                                        </p:tgtEl>
                                        <p:attrNameLst>
                                          <p:attrName>ppt_h</p:attrName>
                                        </p:attrNameLst>
                                      </p:cBhvr>
                                      <p:tavLst>
                                        <p:tav tm="0">
                                          <p:val>
                                            <p:fltVal val="0"/>
                                          </p:val>
                                        </p:tav>
                                        <p:tav tm="100000">
                                          <p:val>
                                            <p:strVal val="#ppt_h"/>
                                          </p:val>
                                        </p:tav>
                                      </p:tavLst>
                                    </p:anim>
                                    <p:animEffect transition="in" filter="fade">
                                      <p:cBhvr>
                                        <p:cTn id="30" dur="1000"/>
                                        <p:tgtEl>
                                          <p:spTgt spid="10"/>
                                        </p:tgtEl>
                                      </p:cBhvr>
                                    </p:animEffect>
                                  </p:childTnLst>
                                </p:cTn>
                              </p:par>
                            </p:childTnLst>
                          </p:cTn>
                        </p:par>
                      </p:childTnLst>
                    </p:cTn>
                  </p:par>
                  <p:par>
                    <p:cTn id="31" fill="hold">
                      <p:stCondLst>
                        <p:cond delay="indefinite"/>
                      </p:stCondLst>
                      <p:childTnLst>
                        <p:par>
                          <p:cTn id="32" fill="hold" nodeType="afterGroup">
                            <p:stCondLst>
                              <p:cond delay="0"/>
                            </p:stCondLst>
                            <p:childTnLst>
                              <p:par>
                                <p:cTn id="33" presetID="53" presetClass="entr" presetSubtype="0" fill="hold" nodeType="click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p:cTn id="35" dur="1000" fill="hold"/>
                                        <p:tgtEl>
                                          <p:spTgt spid="16"/>
                                        </p:tgtEl>
                                        <p:attrNameLst>
                                          <p:attrName>ppt_w</p:attrName>
                                        </p:attrNameLst>
                                      </p:cBhvr>
                                      <p:tavLst>
                                        <p:tav tm="0">
                                          <p:val>
                                            <p:fltVal val="0"/>
                                          </p:val>
                                        </p:tav>
                                        <p:tav tm="100000">
                                          <p:val>
                                            <p:strVal val="#ppt_w"/>
                                          </p:val>
                                        </p:tav>
                                      </p:tavLst>
                                    </p:anim>
                                    <p:anim calcmode="lin" valueType="num">
                                      <p:cBhvr>
                                        <p:cTn id="36" dur="1000" fill="hold"/>
                                        <p:tgtEl>
                                          <p:spTgt spid="16"/>
                                        </p:tgtEl>
                                        <p:attrNameLst>
                                          <p:attrName>ppt_h</p:attrName>
                                        </p:attrNameLst>
                                      </p:cBhvr>
                                      <p:tavLst>
                                        <p:tav tm="0">
                                          <p:val>
                                            <p:fltVal val="0"/>
                                          </p:val>
                                        </p:tav>
                                        <p:tav tm="100000">
                                          <p:val>
                                            <p:strVal val="#ppt_h"/>
                                          </p:val>
                                        </p:tav>
                                      </p:tavLst>
                                    </p:anim>
                                    <p:animEffect transition="in" filter="fade">
                                      <p:cBhvr>
                                        <p:cTn id="37"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Content Placeholder 2"/>
          <p:cNvSpPr>
            <a:spLocks noGrp="1"/>
          </p:cNvSpPr>
          <p:nvPr>
            <p:ph idx="1"/>
          </p:nvPr>
        </p:nvSpPr>
        <p:spPr/>
        <p:txBody>
          <a:bodyPr/>
          <a:lstStyle/>
          <a:p>
            <a:pPr eaLnBrk="1" hangingPunct="1"/>
            <a:r>
              <a:rPr lang="en-US" dirty="0">
                <a:latin typeface="Arial"/>
                <a:cs typeface="Arial"/>
              </a:rPr>
              <a:t>Biological </a:t>
            </a:r>
            <a:r>
              <a:rPr lang="en-US" dirty="0" smtClean="0">
                <a:latin typeface="Arial"/>
                <a:cs typeface="Arial"/>
              </a:rPr>
              <a:t>networks</a:t>
            </a:r>
          </a:p>
          <a:p>
            <a:pPr lvl="1" eaLnBrk="1" hangingPunct="1"/>
            <a:r>
              <a:rPr lang="en-US" dirty="0" smtClean="0">
                <a:latin typeface="Arial"/>
                <a:ea typeface="ＭＳ Ｐゴシック" charset="0"/>
                <a:cs typeface="Arial"/>
              </a:rPr>
              <a:t>Seldom tell us anything by themselves</a:t>
            </a:r>
          </a:p>
          <a:p>
            <a:pPr lvl="1" eaLnBrk="1" hangingPunct="1"/>
            <a:r>
              <a:rPr lang="en-US" b="1" dirty="0" smtClean="0">
                <a:latin typeface="Arial"/>
                <a:ea typeface="ＭＳ Ｐゴシック" charset="0"/>
                <a:cs typeface="Arial"/>
              </a:rPr>
              <a:t>Analysis</a:t>
            </a:r>
            <a:r>
              <a:rPr lang="en-US" dirty="0" smtClean="0">
                <a:latin typeface="Arial"/>
                <a:ea typeface="ＭＳ Ｐゴシック" charset="0"/>
                <a:cs typeface="Arial"/>
              </a:rPr>
              <a:t> </a:t>
            </a:r>
            <a:r>
              <a:rPr lang="en-US" dirty="0">
                <a:latin typeface="Arial"/>
                <a:ea typeface="ＭＳ Ｐゴシック" charset="0"/>
                <a:cs typeface="Arial"/>
              </a:rPr>
              <a:t>involves:</a:t>
            </a:r>
          </a:p>
          <a:p>
            <a:pPr lvl="2" eaLnBrk="1" hangingPunct="1"/>
            <a:r>
              <a:rPr lang="en-US" dirty="0">
                <a:latin typeface="Arial"/>
                <a:ea typeface="ＭＳ Ｐゴシック" charset="0"/>
                <a:cs typeface="Arial"/>
              </a:rPr>
              <a:t>Understanding the characteristics of the network</a:t>
            </a:r>
          </a:p>
          <a:p>
            <a:pPr lvl="3" eaLnBrk="1" hangingPunct="1"/>
            <a:r>
              <a:rPr lang="en-US" dirty="0">
                <a:latin typeface="Arial"/>
                <a:ea typeface="ＭＳ Ｐゴシック" charset="0"/>
                <a:cs typeface="Arial"/>
              </a:rPr>
              <a:t>Modularity</a:t>
            </a:r>
          </a:p>
          <a:p>
            <a:pPr lvl="3" eaLnBrk="1" hangingPunct="1"/>
            <a:r>
              <a:rPr lang="en-US" dirty="0">
                <a:latin typeface="Arial"/>
                <a:ea typeface="ＭＳ Ｐゴシック" charset="0"/>
                <a:cs typeface="Arial"/>
              </a:rPr>
              <a:t>Comparison with other networks </a:t>
            </a:r>
            <a:r>
              <a:rPr lang="en-US" dirty="0" smtClean="0">
                <a:latin typeface="Arial"/>
                <a:ea typeface="ＭＳ Ｐゴシック" charset="0"/>
                <a:cs typeface="Arial"/>
              </a:rPr>
              <a:t>(i.e., random </a:t>
            </a:r>
            <a:r>
              <a:rPr lang="en-US" dirty="0">
                <a:latin typeface="Arial"/>
                <a:ea typeface="ＭＳ Ｐゴシック" charset="0"/>
                <a:cs typeface="Arial"/>
              </a:rPr>
              <a:t>networks)</a:t>
            </a:r>
          </a:p>
          <a:p>
            <a:pPr lvl="1" eaLnBrk="1" hangingPunct="1"/>
            <a:r>
              <a:rPr lang="en-US" b="1" dirty="0">
                <a:latin typeface="Arial"/>
                <a:ea typeface="ＭＳ Ｐゴシック" charset="0"/>
                <a:cs typeface="Arial"/>
              </a:rPr>
              <a:t>Visualization</a:t>
            </a:r>
            <a:r>
              <a:rPr lang="en-US" dirty="0">
                <a:latin typeface="Arial"/>
                <a:ea typeface="ＭＳ Ｐゴシック" charset="0"/>
                <a:cs typeface="Arial"/>
              </a:rPr>
              <a:t> involves:</a:t>
            </a:r>
          </a:p>
          <a:p>
            <a:pPr lvl="2" eaLnBrk="1" hangingPunct="1"/>
            <a:r>
              <a:rPr lang="en-US" dirty="0">
                <a:latin typeface="Arial"/>
                <a:ea typeface="ＭＳ Ｐゴシック" charset="0"/>
                <a:cs typeface="Arial"/>
              </a:rPr>
              <a:t>Placing nodes in a meaningful way (layouts)</a:t>
            </a:r>
          </a:p>
          <a:p>
            <a:pPr lvl="2" eaLnBrk="1" hangingPunct="1"/>
            <a:r>
              <a:rPr lang="en-US" dirty="0">
                <a:latin typeface="Arial"/>
                <a:ea typeface="ＭＳ Ｐゴシック" charset="0"/>
                <a:cs typeface="Arial"/>
              </a:rPr>
              <a:t>Mapping biologically relevant data to the network</a:t>
            </a:r>
          </a:p>
          <a:p>
            <a:pPr lvl="3" eaLnBrk="1" hangingPunct="1"/>
            <a:r>
              <a:rPr lang="en-US" dirty="0">
                <a:latin typeface="Arial"/>
                <a:ea typeface="ＭＳ Ｐゴシック" charset="0"/>
                <a:cs typeface="Arial"/>
              </a:rPr>
              <a:t>Node </a:t>
            </a:r>
            <a:r>
              <a:rPr lang="en-US" dirty="0" smtClean="0">
                <a:latin typeface="Arial"/>
                <a:ea typeface="ＭＳ Ｐゴシック" charset="0"/>
                <a:cs typeface="Arial"/>
              </a:rPr>
              <a:t>size, node color, edge weights, </a:t>
            </a:r>
            <a:r>
              <a:rPr lang="en-US" dirty="0" err="1" smtClean="0">
                <a:latin typeface="Arial"/>
                <a:ea typeface="ＭＳ Ｐゴシック" charset="0"/>
                <a:cs typeface="Arial"/>
              </a:rPr>
              <a:t>etc</a:t>
            </a:r>
            <a:endParaRPr lang="en-US" dirty="0" smtClean="0">
              <a:latin typeface="Arial"/>
              <a:ea typeface="ＭＳ Ｐゴシック" charset="0"/>
              <a:cs typeface="Arial"/>
            </a:endParaRPr>
          </a:p>
          <a:p>
            <a:pPr lvl="2" eaLnBrk="1" hangingPunct="1"/>
            <a:r>
              <a:rPr lang="en-US" i="1" dirty="0" smtClean="0">
                <a:latin typeface="Arial"/>
                <a:ea typeface="ＭＳ Ｐゴシック" charset="0"/>
                <a:cs typeface="Arial"/>
              </a:rPr>
              <a:t>…which then allowing for more analysis!</a:t>
            </a:r>
            <a:endParaRPr lang="en-US" i="1" dirty="0">
              <a:latin typeface="Arial"/>
              <a:ea typeface="ＭＳ Ｐゴシック" charset="0"/>
              <a:cs typeface="Arial"/>
            </a:endParaRPr>
          </a:p>
        </p:txBody>
      </p:sp>
      <p:sp>
        <p:nvSpPr>
          <p:cNvPr id="5" name="Title 1"/>
          <p:cNvSpPr txBox="1">
            <a:spLocks/>
          </p:cNvSpPr>
          <p:nvPr/>
        </p:nvSpPr>
        <p:spPr>
          <a:xfrm>
            <a:off x="919163" y="119528"/>
            <a:ext cx="7996237" cy="850900"/>
          </a:xfrm>
          <a:prstGeom prst="rect">
            <a:avLst/>
          </a:prstGeom>
        </p:spPr>
        <p:txBody>
          <a:bodyPr/>
          <a:lstStyle>
            <a:lvl1pPr algn="ctr" rtl="0" eaLnBrk="0" fontAlgn="base" hangingPunct="0">
              <a:spcBef>
                <a:spcPct val="0"/>
              </a:spcBef>
              <a:spcAft>
                <a:spcPct val="0"/>
              </a:spcAft>
              <a:defRPr sz="4000">
                <a:solidFill>
                  <a:schemeClr val="bg1"/>
                </a:solidFill>
                <a:latin typeface="Arial"/>
                <a:ea typeface="ＭＳ Ｐゴシック" charset="0"/>
                <a:cs typeface="ＭＳ Ｐゴシック" charset="0"/>
              </a:defRPr>
            </a:lvl1pPr>
            <a:lvl2pPr algn="ctr" rtl="0" eaLnBrk="0" fontAlgn="base" hangingPunct="0">
              <a:spcBef>
                <a:spcPct val="0"/>
              </a:spcBef>
              <a:spcAft>
                <a:spcPct val="0"/>
              </a:spcAft>
              <a:defRPr sz="4400">
                <a:solidFill>
                  <a:schemeClr val="bg1"/>
                </a:solidFill>
                <a:latin typeface="Times New Roman" pitchFamily="-112" charset="0"/>
                <a:ea typeface="ＭＳ Ｐゴシック" charset="0"/>
                <a:cs typeface="ＭＳ Ｐゴシック" charset="0"/>
              </a:defRPr>
            </a:lvl2pPr>
            <a:lvl3pPr algn="ctr" rtl="0" eaLnBrk="0" fontAlgn="base" hangingPunct="0">
              <a:spcBef>
                <a:spcPct val="0"/>
              </a:spcBef>
              <a:spcAft>
                <a:spcPct val="0"/>
              </a:spcAft>
              <a:defRPr sz="4400">
                <a:solidFill>
                  <a:schemeClr val="bg1"/>
                </a:solidFill>
                <a:latin typeface="Times New Roman" pitchFamily="-112" charset="0"/>
                <a:ea typeface="ＭＳ Ｐゴシック" charset="0"/>
                <a:cs typeface="ＭＳ Ｐゴシック" charset="0"/>
              </a:defRPr>
            </a:lvl3pPr>
            <a:lvl4pPr algn="ctr" rtl="0" eaLnBrk="0" fontAlgn="base" hangingPunct="0">
              <a:spcBef>
                <a:spcPct val="0"/>
              </a:spcBef>
              <a:spcAft>
                <a:spcPct val="0"/>
              </a:spcAft>
              <a:defRPr sz="4400">
                <a:solidFill>
                  <a:schemeClr val="bg1"/>
                </a:solidFill>
                <a:latin typeface="Times New Roman" pitchFamily="-112" charset="0"/>
                <a:ea typeface="ＭＳ Ｐゴシック" charset="0"/>
                <a:cs typeface="ＭＳ Ｐゴシック" charset="0"/>
              </a:defRPr>
            </a:lvl4pPr>
            <a:lvl5pPr algn="ctr" rtl="0" eaLnBrk="0" fontAlgn="base" hangingPunct="0">
              <a:spcBef>
                <a:spcPct val="0"/>
              </a:spcBef>
              <a:spcAft>
                <a:spcPct val="0"/>
              </a:spcAft>
              <a:defRPr sz="4400">
                <a:solidFill>
                  <a:schemeClr val="bg1"/>
                </a:solidFill>
                <a:latin typeface="Times New Roman" pitchFamily="-112" charset="0"/>
                <a:ea typeface="ＭＳ Ｐゴシック" charset="0"/>
                <a:cs typeface="ＭＳ Ｐゴシック" charset="0"/>
              </a:defRPr>
            </a:lvl5pPr>
            <a:lvl6pPr marL="457200" algn="ctr" rtl="0" eaLnBrk="1" fontAlgn="base" hangingPunct="1">
              <a:spcBef>
                <a:spcPct val="0"/>
              </a:spcBef>
              <a:spcAft>
                <a:spcPct val="0"/>
              </a:spcAft>
              <a:defRPr sz="4400">
                <a:solidFill>
                  <a:schemeClr val="bg1"/>
                </a:solidFill>
                <a:latin typeface="Times New Roman" pitchFamily="-112" charset="0"/>
              </a:defRPr>
            </a:lvl6pPr>
            <a:lvl7pPr marL="914400" algn="ctr" rtl="0" eaLnBrk="1" fontAlgn="base" hangingPunct="1">
              <a:spcBef>
                <a:spcPct val="0"/>
              </a:spcBef>
              <a:spcAft>
                <a:spcPct val="0"/>
              </a:spcAft>
              <a:defRPr sz="4400">
                <a:solidFill>
                  <a:schemeClr val="bg1"/>
                </a:solidFill>
                <a:latin typeface="Times New Roman" pitchFamily="-112" charset="0"/>
              </a:defRPr>
            </a:lvl7pPr>
            <a:lvl8pPr marL="1371600" algn="ctr" rtl="0" eaLnBrk="1" fontAlgn="base" hangingPunct="1">
              <a:spcBef>
                <a:spcPct val="0"/>
              </a:spcBef>
              <a:spcAft>
                <a:spcPct val="0"/>
              </a:spcAft>
              <a:defRPr sz="4400">
                <a:solidFill>
                  <a:schemeClr val="bg1"/>
                </a:solidFill>
                <a:latin typeface="Times New Roman" pitchFamily="-112" charset="0"/>
              </a:defRPr>
            </a:lvl8pPr>
            <a:lvl9pPr marL="1828800" algn="ctr" rtl="0" eaLnBrk="1" fontAlgn="base" hangingPunct="1">
              <a:spcBef>
                <a:spcPct val="0"/>
              </a:spcBef>
              <a:spcAft>
                <a:spcPct val="0"/>
              </a:spcAft>
              <a:defRPr sz="4400">
                <a:solidFill>
                  <a:schemeClr val="bg1"/>
                </a:solidFill>
                <a:latin typeface="Times New Roman" pitchFamily="-112" charset="0"/>
              </a:defRPr>
            </a:lvl9pPr>
          </a:lstStyle>
          <a:p>
            <a:pPr eaLnBrk="1" hangingPunct="1"/>
            <a:r>
              <a:rPr lang="en-US" b="1" dirty="0" smtClean="0">
                <a:cs typeface="Arial"/>
              </a:rPr>
              <a:t>The Challenge</a:t>
            </a:r>
            <a:endParaRPr lang="en-US" b="1" dirty="0">
              <a:cs typeface="Arial"/>
            </a:endParaRPr>
          </a:p>
        </p:txBody>
      </p:sp>
    </p:spTree>
    <p:extLst>
      <p:ext uri="{BB962C8B-B14F-4D97-AF65-F5344CB8AC3E}">
        <p14:creationId xmlns:p14="http://schemas.microsoft.com/office/powerpoint/2010/main" val="2572642687"/>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Title 1"/>
          <p:cNvSpPr>
            <a:spLocks noGrp="1"/>
          </p:cNvSpPr>
          <p:nvPr>
            <p:ph type="title"/>
          </p:nvPr>
        </p:nvSpPr>
        <p:spPr>
          <a:xfrm>
            <a:off x="919163" y="44823"/>
            <a:ext cx="7996237" cy="850900"/>
          </a:xfrm>
        </p:spPr>
        <p:txBody>
          <a:bodyPr/>
          <a:lstStyle/>
          <a:p>
            <a:pPr eaLnBrk="1" hangingPunct="1"/>
            <a:r>
              <a:rPr lang="en-US" b="1" dirty="0">
                <a:cs typeface="Arial"/>
              </a:rPr>
              <a:t>The Challenge</a:t>
            </a:r>
          </a:p>
        </p:txBody>
      </p:sp>
      <p:sp>
        <p:nvSpPr>
          <p:cNvPr id="2" name="TextBox 1"/>
          <p:cNvSpPr txBox="1"/>
          <p:nvPr/>
        </p:nvSpPr>
        <p:spPr>
          <a:xfrm>
            <a:off x="1419412" y="6087770"/>
            <a:ext cx="6736490" cy="461665"/>
          </a:xfrm>
          <a:prstGeom prst="rect">
            <a:avLst/>
          </a:prstGeom>
          <a:noFill/>
        </p:spPr>
        <p:txBody>
          <a:bodyPr wrap="none" rtlCol="0">
            <a:spAutoFit/>
          </a:bodyPr>
          <a:lstStyle/>
          <a:p>
            <a:r>
              <a:rPr lang="en-US" sz="2400" u="sng" dirty="0">
                <a:solidFill>
                  <a:srgbClr val="0000FF"/>
                </a:solidFill>
              </a:rPr>
              <a:t>http://</a:t>
            </a:r>
            <a:r>
              <a:rPr lang="en-US" sz="2400" u="sng" dirty="0" err="1">
                <a:solidFill>
                  <a:srgbClr val="0000FF"/>
                </a:solidFill>
              </a:rPr>
              <a:t>cytoscape-publications.tumblr.com</a:t>
            </a:r>
            <a:r>
              <a:rPr lang="en-US" sz="2400" u="sng" dirty="0">
                <a:solidFill>
                  <a:srgbClr val="0000FF"/>
                </a:solidFill>
              </a:rPr>
              <a:t>/archive</a:t>
            </a:r>
          </a:p>
        </p:txBody>
      </p:sp>
      <p:pic>
        <p:nvPicPr>
          <p:cNvPr id="8" name="Picture 7" descr="Screen Shot 2013-08-16 at 5.26.08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90620" y="955487"/>
            <a:ext cx="4270760" cy="5117302"/>
          </a:xfrm>
          <a:prstGeom prst="rect">
            <a:avLst/>
          </a:prstGeom>
        </p:spPr>
      </p:pic>
      <p:pic>
        <p:nvPicPr>
          <p:cNvPr id="9" name="Picture 8" descr="Screen Shot 2013-08-16 at 5.27.40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47275" y="955487"/>
            <a:ext cx="5867807" cy="5105754"/>
          </a:xfrm>
          <a:prstGeom prst="rect">
            <a:avLst/>
          </a:prstGeom>
        </p:spPr>
      </p:pic>
      <p:pic>
        <p:nvPicPr>
          <p:cNvPr id="10" name="Picture 9" descr="Screen Shot 2013-08-16 at 5.30.04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53661" y="955487"/>
            <a:ext cx="4311439" cy="5080000"/>
          </a:xfrm>
          <a:prstGeom prst="rect">
            <a:avLst/>
          </a:prstGeom>
        </p:spPr>
      </p:pic>
      <p:pic>
        <p:nvPicPr>
          <p:cNvPr id="11" name="Picture 10" descr="Screen Shot 2013-08-16 at 5.31.44 P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53040" y="1391628"/>
            <a:ext cx="5804303" cy="4089684"/>
          </a:xfrm>
          <a:prstGeom prst="rect">
            <a:avLst/>
          </a:prstGeom>
        </p:spPr>
      </p:pic>
      <p:pic>
        <p:nvPicPr>
          <p:cNvPr id="12" name="Picture 11" descr="Screen Shot 2013-08-16 at 5.32.47 PM.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42686" y="1002937"/>
            <a:ext cx="5867807" cy="5054951"/>
          </a:xfrm>
          <a:prstGeom prst="rect">
            <a:avLst/>
          </a:prstGeom>
        </p:spPr>
      </p:pic>
      <p:pic>
        <p:nvPicPr>
          <p:cNvPr id="13" name="Picture 12" descr="Screen Shot 2013-08-16 at 5.34.09 PM.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653040" y="1032819"/>
            <a:ext cx="5880508" cy="4839036"/>
          </a:xfrm>
          <a:prstGeom prst="rect">
            <a:avLst/>
          </a:prstGeom>
        </p:spPr>
      </p:pic>
      <p:pic>
        <p:nvPicPr>
          <p:cNvPr id="14" name="Picture 13" descr="Screen Shot 2013-08-16 at 5.37.10 PM.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981201" y="1002937"/>
            <a:ext cx="5476142" cy="5060384"/>
          </a:xfrm>
          <a:prstGeom prst="rect">
            <a:avLst/>
          </a:prstGeom>
        </p:spPr>
      </p:pic>
    </p:spTree>
    <p:extLst>
      <p:ext uri="{BB962C8B-B14F-4D97-AF65-F5344CB8AC3E}">
        <p14:creationId xmlns:p14="http://schemas.microsoft.com/office/powerpoint/2010/main" val="337206748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subTnLst>
                                    <p:set>
                                      <p:cBhvr override="childStyle">
                                        <p:cTn dur="1" fill="hold" display="0" masterRel="nextClick" afterEffect="1"/>
                                        <p:tgtEl>
                                          <p:spTgt spid="10"/>
                                        </p:tgtEl>
                                        <p:attrNameLst>
                                          <p:attrName>style.visibility</p:attrName>
                                        </p:attrNameLst>
                                      </p:cBhvr>
                                      <p:to>
                                        <p:strVal val="hidden"/>
                                      </p:to>
                                    </p:set>
                                  </p:sub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500" fill="hold"/>
                                        <p:tgtEl>
                                          <p:spTgt spid="8"/>
                                        </p:tgtEl>
                                        <p:attrNameLst>
                                          <p:attrName>ppt_w</p:attrName>
                                        </p:attrNameLst>
                                      </p:cBhvr>
                                      <p:tavLst>
                                        <p:tav tm="0">
                                          <p:val>
                                            <p:fltVal val="0"/>
                                          </p:val>
                                        </p:tav>
                                        <p:tav tm="100000">
                                          <p:val>
                                            <p:strVal val="#ppt_w"/>
                                          </p:val>
                                        </p:tav>
                                      </p:tavLst>
                                    </p:anim>
                                    <p:anim calcmode="lin" valueType="num">
                                      <p:cBhvr>
                                        <p:cTn id="15" dur="500" fill="hold"/>
                                        <p:tgtEl>
                                          <p:spTgt spid="8"/>
                                        </p:tgtEl>
                                        <p:attrNameLst>
                                          <p:attrName>ppt_h</p:attrName>
                                        </p:attrNameLst>
                                      </p:cBhvr>
                                      <p:tavLst>
                                        <p:tav tm="0">
                                          <p:val>
                                            <p:fltVal val="0"/>
                                          </p:val>
                                        </p:tav>
                                        <p:tav tm="100000">
                                          <p:val>
                                            <p:strVal val="#ppt_h"/>
                                          </p:val>
                                        </p:tav>
                                      </p:tavLst>
                                    </p:anim>
                                    <p:animEffect transition="in" filter="fade">
                                      <p:cBhvr>
                                        <p:cTn id="16" dur="500"/>
                                        <p:tgtEl>
                                          <p:spTgt spid="8"/>
                                        </p:tgtEl>
                                      </p:cBhvr>
                                    </p:animEffect>
                                  </p:childTnLst>
                                  <p:subTnLst>
                                    <p:set>
                                      <p:cBhvr override="childStyle">
                                        <p:cTn dur="1" fill="hold" display="0" masterRel="nextClick" afterEffect="1"/>
                                        <p:tgtEl>
                                          <p:spTgt spid="8"/>
                                        </p:tgtEl>
                                        <p:attrNameLst>
                                          <p:attrName>style.visibility</p:attrName>
                                        </p:attrNameLst>
                                      </p:cBhvr>
                                      <p:to>
                                        <p:strVal val="hidden"/>
                                      </p:to>
                                    </p:set>
                                  </p:sub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animEffect transition="in" filter="fade">
                                      <p:cBhvr>
                                        <p:cTn id="23" dur="500"/>
                                        <p:tgtEl>
                                          <p:spTgt spid="9"/>
                                        </p:tgtEl>
                                      </p:cBhvr>
                                    </p:animEffect>
                                  </p:childTnLst>
                                  <p:subTnLst>
                                    <p:set>
                                      <p:cBhvr override="childStyle">
                                        <p:cTn dur="1" fill="hold" display="0" masterRel="nextClick" afterEffect="1"/>
                                        <p:tgtEl>
                                          <p:spTgt spid="9"/>
                                        </p:tgtEl>
                                        <p:attrNameLst>
                                          <p:attrName>style.visibility</p:attrName>
                                        </p:attrNameLst>
                                      </p:cBhvr>
                                      <p:to>
                                        <p:strVal val="hidden"/>
                                      </p:to>
                                    </p:set>
                                  </p:sub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 calcmode="lin" valueType="num">
                                      <p:cBhvr>
                                        <p:cTn id="28" dur="500" fill="hold"/>
                                        <p:tgtEl>
                                          <p:spTgt spid="11"/>
                                        </p:tgtEl>
                                        <p:attrNameLst>
                                          <p:attrName>ppt_w</p:attrName>
                                        </p:attrNameLst>
                                      </p:cBhvr>
                                      <p:tavLst>
                                        <p:tav tm="0">
                                          <p:val>
                                            <p:fltVal val="0"/>
                                          </p:val>
                                        </p:tav>
                                        <p:tav tm="100000">
                                          <p:val>
                                            <p:strVal val="#ppt_w"/>
                                          </p:val>
                                        </p:tav>
                                      </p:tavLst>
                                    </p:anim>
                                    <p:anim calcmode="lin" valueType="num">
                                      <p:cBhvr>
                                        <p:cTn id="29" dur="500" fill="hold"/>
                                        <p:tgtEl>
                                          <p:spTgt spid="11"/>
                                        </p:tgtEl>
                                        <p:attrNameLst>
                                          <p:attrName>ppt_h</p:attrName>
                                        </p:attrNameLst>
                                      </p:cBhvr>
                                      <p:tavLst>
                                        <p:tav tm="0">
                                          <p:val>
                                            <p:fltVal val="0"/>
                                          </p:val>
                                        </p:tav>
                                        <p:tav tm="100000">
                                          <p:val>
                                            <p:strVal val="#ppt_h"/>
                                          </p:val>
                                        </p:tav>
                                      </p:tavLst>
                                    </p:anim>
                                    <p:animEffect transition="in" filter="fade">
                                      <p:cBhvr>
                                        <p:cTn id="30" dur="500"/>
                                        <p:tgtEl>
                                          <p:spTgt spid="11"/>
                                        </p:tgtEl>
                                      </p:cBhvr>
                                    </p:animEffect>
                                  </p:childTnLst>
                                  <p:subTnLst>
                                    <p:set>
                                      <p:cBhvr override="childStyle">
                                        <p:cTn dur="1" fill="hold" display="0" masterRel="nextClick" afterEffect="1"/>
                                        <p:tgtEl>
                                          <p:spTgt spid="11"/>
                                        </p:tgtEl>
                                        <p:attrNameLst>
                                          <p:attrName>style.visibility</p:attrName>
                                        </p:attrNameLst>
                                      </p:cBhvr>
                                      <p:to>
                                        <p:strVal val="hidden"/>
                                      </p:to>
                                    </p:set>
                                  </p:sub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13"/>
                                        </p:tgtEl>
                                        <p:attrNameLst>
                                          <p:attrName>style.visibility</p:attrName>
                                        </p:attrNameLst>
                                      </p:cBhvr>
                                      <p:to>
                                        <p:strVal val="visible"/>
                                      </p:to>
                                    </p:set>
                                    <p:anim calcmode="lin" valueType="num">
                                      <p:cBhvr>
                                        <p:cTn id="35" dur="500" fill="hold"/>
                                        <p:tgtEl>
                                          <p:spTgt spid="13"/>
                                        </p:tgtEl>
                                        <p:attrNameLst>
                                          <p:attrName>ppt_w</p:attrName>
                                        </p:attrNameLst>
                                      </p:cBhvr>
                                      <p:tavLst>
                                        <p:tav tm="0">
                                          <p:val>
                                            <p:fltVal val="0"/>
                                          </p:val>
                                        </p:tav>
                                        <p:tav tm="100000">
                                          <p:val>
                                            <p:strVal val="#ppt_w"/>
                                          </p:val>
                                        </p:tav>
                                      </p:tavLst>
                                    </p:anim>
                                    <p:anim calcmode="lin" valueType="num">
                                      <p:cBhvr>
                                        <p:cTn id="36" dur="500" fill="hold"/>
                                        <p:tgtEl>
                                          <p:spTgt spid="13"/>
                                        </p:tgtEl>
                                        <p:attrNameLst>
                                          <p:attrName>ppt_h</p:attrName>
                                        </p:attrNameLst>
                                      </p:cBhvr>
                                      <p:tavLst>
                                        <p:tav tm="0">
                                          <p:val>
                                            <p:fltVal val="0"/>
                                          </p:val>
                                        </p:tav>
                                        <p:tav tm="100000">
                                          <p:val>
                                            <p:strVal val="#ppt_h"/>
                                          </p:val>
                                        </p:tav>
                                      </p:tavLst>
                                    </p:anim>
                                    <p:animEffect transition="in" filter="fade">
                                      <p:cBhvr>
                                        <p:cTn id="37" dur="500"/>
                                        <p:tgtEl>
                                          <p:spTgt spid="13"/>
                                        </p:tgtEl>
                                      </p:cBhvr>
                                    </p:animEffect>
                                  </p:childTnLst>
                                  <p:subTnLst>
                                    <p:set>
                                      <p:cBhvr override="childStyle">
                                        <p:cTn dur="1" fill="hold" display="0" masterRel="nextClick" afterEffect="1"/>
                                        <p:tgtEl>
                                          <p:spTgt spid="13"/>
                                        </p:tgtEl>
                                        <p:attrNameLst>
                                          <p:attrName>style.visibility</p:attrName>
                                        </p:attrNameLst>
                                      </p:cBhvr>
                                      <p:to>
                                        <p:strVal val="hidden"/>
                                      </p:to>
                                    </p:set>
                                  </p:sub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12"/>
                                        </p:tgtEl>
                                        <p:attrNameLst>
                                          <p:attrName>style.visibility</p:attrName>
                                        </p:attrNameLst>
                                      </p:cBhvr>
                                      <p:to>
                                        <p:strVal val="visible"/>
                                      </p:to>
                                    </p:set>
                                    <p:anim calcmode="lin" valueType="num">
                                      <p:cBhvr>
                                        <p:cTn id="42" dur="500" fill="hold"/>
                                        <p:tgtEl>
                                          <p:spTgt spid="12"/>
                                        </p:tgtEl>
                                        <p:attrNameLst>
                                          <p:attrName>ppt_w</p:attrName>
                                        </p:attrNameLst>
                                      </p:cBhvr>
                                      <p:tavLst>
                                        <p:tav tm="0">
                                          <p:val>
                                            <p:fltVal val="0"/>
                                          </p:val>
                                        </p:tav>
                                        <p:tav tm="100000">
                                          <p:val>
                                            <p:strVal val="#ppt_w"/>
                                          </p:val>
                                        </p:tav>
                                      </p:tavLst>
                                    </p:anim>
                                    <p:anim calcmode="lin" valueType="num">
                                      <p:cBhvr>
                                        <p:cTn id="43" dur="500" fill="hold"/>
                                        <p:tgtEl>
                                          <p:spTgt spid="12"/>
                                        </p:tgtEl>
                                        <p:attrNameLst>
                                          <p:attrName>ppt_h</p:attrName>
                                        </p:attrNameLst>
                                      </p:cBhvr>
                                      <p:tavLst>
                                        <p:tav tm="0">
                                          <p:val>
                                            <p:fltVal val="0"/>
                                          </p:val>
                                        </p:tav>
                                        <p:tav tm="100000">
                                          <p:val>
                                            <p:strVal val="#ppt_h"/>
                                          </p:val>
                                        </p:tav>
                                      </p:tavLst>
                                    </p:anim>
                                    <p:animEffect transition="in" filter="fade">
                                      <p:cBhvr>
                                        <p:cTn id="44" dur="500"/>
                                        <p:tgtEl>
                                          <p:spTgt spid="12"/>
                                        </p:tgtEl>
                                      </p:cBhvr>
                                    </p:animEffect>
                                  </p:childTnLst>
                                  <p:subTnLst>
                                    <p:set>
                                      <p:cBhvr override="childStyle">
                                        <p:cTn dur="1" fill="hold" display="0" masterRel="nextClick" afterEffect="1"/>
                                        <p:tgtEl>
                                          <p:spTgt spid="12"/>
                                        </p:tgtEl>
                                        <p:attrNameLst>
                                          <p:attrName>style.visibility</p:attrName>
                                        </p:attrNameLst>
                                      </p:cBhvr>
                                      <p:to>
                                        <p:strVal val="hidden"/>
                                      </p:to>
                                    </p:set>
                                  </p:subTnLst>
                                </p:cTn>
                              </p:par>
                            </p:childTnLst>
                          </p:cTn>
                        </p:par>
                      </p:childTnLst>
                    </p:cTn>
                  </p:par>
                  <p:par>
                    <p:cTn id="45" fill="hold">
                      <p:stCondLst>
                        <p:cond delay="indefinite"/>
                      </p:stCondLst>
                      <p:childTnLst>
                        <p:par>
                          <p:cTn id="46" fill="hold">
                            <p:stCondLst>
                              <p:cond delay="0"/>
                            </p:stCondLst>
                            <p:childTnLst>
                              <p:par>
                                <p:cTn id="47" presetID="53" presetClass="entr" presetSubtype="16" fill="hold" nodeType="clickEffect">
                                  <p:stCondLst>
                                    <p:cond delay="0"/>
                                  </p:stCondLst>
                                  <p:childTnLst>
                                    <p:set>
                                      <p:cBhvr>
                                        <p:cTn id="48" dur="1" fill="hold">
                                          <p:stCondLst>
                                            <p:cond delay="0"/>
                                          </p:stCondLst>
                                        </p:cTn>
                                        <p:tgtEl>
                                          <p:spTgt spid="14"/>
                                        </p:tgtEl>
                                        <p:attrNameLst>
                                          <p:attrName>style.visibility</p:attrName>
                                        </p:attrNameLst>
                                      </p:cBhvr>
                                      <p:to>
                                        <p:strVal val="visible"/>
                                      </p:to>
                                    </p:set>
                                    <p:anim calcmode="lin" valueType="num">
                                      <p:cBhvr>
                                        <p:cTn id="49" dur="500" fill="hold"/>
                                        <p:tgtEl>
                                          <p:spTgt spid="14"/>
                                        </p:tgtEl>
                                        <p:attrNameLst>
                                          <p:attrName>ppt_w</p:attrName>
                                        </p:attrNameLst>
                                      </p:cBhvr>
                                      <p:tavLst>
                                        <p:tav tm="0">
                                          <p:val>
                                            <p:fltVal val="0"/>
                                          </p:val>
                                        </p:tav>
                                        <p:tav tm="100000">
                                          <p:val>
                                            <p:strVal val="#ppt_w"/>
                                          </p:val>
                                        </p:tav>
                                      </p:tavLst>
                                    </p:anim>
                                    <p:anim calcmode="lin" valueType="num">
                                      <p:cBhvr>
                                        <p:cTn id="50" dur="500" fill="hold"/>
                                        <p:tgtEl>
                                          <p:spTgt spid="14"/>
                                        </p:tgtEl>
                                        <p:attrNameLst>
                                          <p:attrName>ppt_h</p:attrName>
                                        </p:attrNameLst>
                                      </p:cBhvr>
                                      <p:tavLst>
                                        <p:tav tm="0">
                                          <p:val>
                                            <p:fltVal val="0"/>
                                          </p:val>
                                        </p:tav>
                                        <p:tav tm="100000">
                                          <p:val>
                                            <p:strVal val="#ppt_h"/>
                                          </p:val>
                                        </p:tav>
                                      </p:tavLst>
                                    </p:anim>
                                    <p:animEffect transition="in" filter="fade">
                                      <p:cBhvr>
                                        <p:cTn id="5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le 1"/>
          <p:cNvSpPr>
            <a:spLocks noGrp="1"/>
          </p:cNvSpPr>
          <p:nvPr>
            <p:ph type="title"/>
          </p:nvPr>
        </p:nvSpPr>
        <p:spPr>
          <a:xfrm>
            <a:off x="919163" y="44823"/>
            <a:ext cx="7996237" cy="850900"/>
          </a:xfrm>
        </p:spPr>
        <p:txBody>
          <a:bodyPr/>
          <a:lstStyle/>
          <a:p>
            <a:pPr eaLnBrk="1" hangingPunct="1"/>
            <a:r>
              <a:rPr lang="en-US" b="1" dirty="0">
                <a:cs typeface="Arial"/>
              </a:rPr>
              <a:t>Biological Network Taxonomy</a:t>
            </a:r>
          </a:p>
        </p:txBody>
      </p:sp>
      <p:pic>
        <p:nvPicPr>
          <p:cNvPr id="2" name="Picture 1" descr="WP78_70014.pdf"/>
          <p:cNvPicPr>
            <a:picLocks noChangeAspect="1"/>
          </p:cNvPicPr>
          <p:nvPr/>
        </p:nvPicPr>
        <p:blipFill rotWithShape="1">
          <a:blip r:embed="rId3">
            <a:extLst>
              <a:ext uri="{28A0092B-C50C-407E-A947-70E740481C1C}">
                <a14:useLocalDpi xmlns:a14="http://schemas.microsoft.com/office/drawing/2010/main" val="0"/>
              </a:ext>
            </a:extLst>
          </a:blip>
          <a:srcRect l="5436" t="5664"/>
          <a:stretch/>
        </p:blipFill>
        <p:spPr>
          <a:xfrm>
            <a:off x="584200" y="2475402"/>
            <a:ext cx="4799312" cy="3980962"/>
          </a:xfrm>
          <a:prstGeom prst="rect">
            <a:avLst/>
          </a:prstGeom>
        </p:spPr>
      </p:pic>
      <p:pic>
        <p:nvPicPr>
          <p:cNvPr id="8" name="Picture 7" descr="WP49_70015.pdf"/>
          <p:cNvPicPr>
            <a:picLocks noChangeAspect="1"/>
          </p:cNvPicPr>
          <p:nvPr/>
        </p:nvPicPr>
        <p:blipFill rotWithShape="1">
          <a:blip r:embed="rId4">
            <a:extLst>
              <a:ext uri="{28A0092B-C50C-407E-A947-70E740481C1C}">
                <a14:useLocalDpi xmlns:a14="http://schemas.microsoft.com/office/drawing/2010/main" val="0"/>
              </a:ext>
            </a:extLst>
          </a:blip>
          <a:srcRect t="9150" r="34151"/>
          <a:stretch/>
        </p:blipFill>
        <p:spPr>
          <a:xfrm>
            <a:off x="5693873" y="1028271"/>
            <a:ext cx="3399327" cy="5613628"/>
          </a:xfrm>
          <a:prstGeom prst="rect">
            <a:avLst/>
          </a:prstGeom>
        </p:spPr>
      </p:pic>
      <p:sp>
        <p:nvSpPr>
          <p:cNvPr id="3" name="Content Placeholder 2"/>
          <p:cNvSpPr>
            <a:spLocks noGrp="1"/>
          </p:cNvSpPr>
          <p:nvPr>
            <p:ph idx="1"/>
          </p:nvPr>
        </p:nvSpPr>
        <p:spPr/>
        <p:txBody>
          <a:bodyPr/>
          <a:lstStyle/>
          <a:p>
            <a:pPr eaLnBrk="1" hangingPunct="1"/>
            <a:r>
              <a:rPr lang="en-US" dirty="0">
                <a:latin typeface="Arial"/>
                <a:cs typeface="Arial"/>
              </a:rPr>
              <a:t>Pathways</a:t>
            </a:r>
          </a:p>
          <a:p>
            <a:pPr lvl="1" eaLnBrk="1" hangingPunct="1"/>
            <a:r>
              <a:rPr lang="en-US" sz="2400" dirty="0" smtClean="0">
                <a:latin typeface="Arial"/>
                <a:ea typeface="ＭＳ Ｐゴシック" charset="0"/>
                <a:cs typeface="Arial"/>
              </a:rPr>
              <a:t>Signaling, Metabolic, Regulatory, </a:t>
            </a:r>
            <a:r>
              <a:rPr lang="en-US" sz="2400" dirty="0" err="1" smtClean="0">
                <a:latin typeface="Arial"/>
                <a:ea typeface="ＭＳ Ｐゴシック" charset="0"/>
                <a:cs typeface="Arial"/>
              </a:rPr>
              <a:t>etc</a:t>
            </a:r>
            <a:endParaRPr lang="en-US" sz="2400" dirty="0">
              <a:latin typeface="Arial"/>
              <a:ea typeface="ＭＳ Ｐゴシック" charset="0"/>
              <a:cs typeface="Arial"/>
            </a:endParaRPr>
          </a:p>
          <a:p>
            <a:pPr marL="0" indent="0" eaLnBrk="1" hangingPunct="1">
              <a:buNone/>
            </a:pPr>
            <a:endParaRPr lang="en-US" dirty="0">
              <a:latin typeface="Arial"/>
              <a:cs typeface="Arial"/>
            </a:endParaRPr>
          </a:p>
        </p:txBody>
      </p:sp>
    </p:spTree>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itle 1"/>
          <p:cNvSpPr>
            <a:spLocks noGrp="1"/>
          </p:cNvSpPr>
          <p:nvPr>
            <p:ph type="title"/>
          </p:nvPr>
        </p:nvSpPr>
        <p:spPr>
          <a:xfrm>
            <a:off x="919163" y="44823"/>
            <a:ext cx="7996237" cy="850900"/>
          </a:xfrm>
        </p:spPr>
        <p:txBody>
          <a:bodyPr/>
          <a:lstStyle/>
          <a:p>
            <a:pPr eaLnBrk="1" hangingPunct="1"/>
            <a:r>
              <a:rPr lang="en-US" b="1" dirty="0">
                <a:cs typeface="Arial"/>
              </a:rPr>
              <a:t>Biological Network Taxonomy</a:t>
            </a:r>
          </a:p>
        </p:txBody>
      </p:sp>
      <p:pic>
        <p:nvPicPr>
          <p:cNvPr id="4" name="Picture 3" descr="Screen shot 2009-09-16 at 5.03.17 PM.png"/>
          <p:cNvPicPr>
            <a:picLocks noChangeAspect="1"/>
          </p:cNvPicPr>
          <p:nvPr/>
        </p:nvPicPr>
        <p:blipFill rotWithShape="1">
          <a:blip r:embed="rId2"/>
          <a:srcRect l="3881" t="3233" r="1953" b="1326"/>
          <a:stretch/>
        </p:blipFill>
        <p:spPr>
          <a:xfrm>
            <a:off x="3735295" y="895723"/>
            <a:ext cx="5873660" cy="4926834"/>
          </a:xfrm>
          <a:prstGeom prst="rect">
            <a:avLst/>
          </a:prstGeom>
          <a:ln>
            <a:noFill/>
          </a:ln>
          <a:effectLst/>
        </p:spPr>
      </p:pic>
      <p:pic>
        <p:nvPicPr>
          <p:cNvPr id="2" name="Picture 1"/>
          <p:cNvPicPr>
            <a:picLocks noChangeAspect="1"/>
          </p:cNvPicPr>
          <p:nvPr/>
        </p:nvPicPr>
        <p:blipFill rotWithShape="1">
          <a:blip r:embed="rId3"/>
          <a:srcRect l="47876" b="28891"/>
          <a:stretch/>
        </p:blipFill>
        <p:spPr>
          <a:xfrm>
            <a:off x="4330035" y="1468718"/>
            <a:ext cx="4000496" cy="3117628"/>
          </a:xfrm>
          <a:prstGeom prst="rect">
            <a:avLst/>
          </a:prstGeom>
        </p:spPr>
      </p:pic>
      <p:sp>
        <p:nvSpPr>
          <p:cNvPr id="3" name="Content Placeholder 2"/>
          <p:cNvSpPr>
            <a:spLocks noGrp="1"/>
          </p:cNvSpPr>
          <p:nvPr>
            <p:ph idx="1"/>
          </p:nvPr>
        </p:nvSpPr>
        <p:spPr/>
        <p:txBody>
          <a:bodyPr/>
          <a:lstStyle/>
          <a:p>
            <a:pPr eaLnBrk="1" hangingPunct="1"/>
            <a:r>
              <a:rPr lang="en-US" dirty="0">
                <a:latin typeface="Arial"/>
                <a:cs typeface="Arial"/>
              </a:rPr>
              <a:t>Interactions</a:t>
            </a:r>
          </a:p>
          <a:p>
            <a:pPr lvl="1" eaLnBrk="1" hangingPunct="1"/>
            <a:r>
              <a:rPr lang="en-US" dirty="0">
                <a:latin typeface="Arial"/>
                <a:ea typeface="ＭＳ Ｐゴシック" charset="0"/>
                <a:cs typeface="Arial"/>
              </a:rPr>
              <a:t>Protein-</a:t>
            </a:r>
            <a:r>
              <a:rPr lang="en-US" dirty="0" smtClean="0">
                <a:latin typeface="Arial"/>
                <a:ea typeface="ＭＳ Ｐゴシック" charset="0"/>
                <a:cs typeface="Arial"/>
              </a:rPr>
              <a:t>Protein</a:t>
            </a:r>
            <a:endParaRPr lang="en-US" dirty="0">
              <a:latin typeface="Arial"/>
              <a:ea typeface="ＭＳ Ｐゴシック" charset="0"/>
              <a:cs typeface="Arial"/>
            </a:endParaRPr>
          </a:p>
          <a:p>
            <a:pPr lvl="1" eaLnBrk="1" hangingPunct="1"/>
            <a:r>
              <a:rPr lang="en-US" dirty="0">
                <a:latin typeface="Arial"/>
                <a:ea typeface="ＭＳ Ｐゴシック" charset="0"/>
                <a:cs typeface="Arial"/>
              </a:rPr>
              <a:t>Protein-</a:t>
            </a:r>
            <a:r>
              <a:rPr lang="en-US" dirty="0" smtClean="0">
                <a:latin typeface="Arial"/>
                <a:ea typeface="ＭＳ Ｐゴシック" charset="0"/>
                <a:cs typeface="Arial"/>
              </a:rPr>
              <a:t>Ligand</a:t>
            </a:r>
            <a:endParaRPr lang="en-US" dirty="0">
              <a:latin typeface="Arial"/>
              <a:ea typeface="ＭＳ Ｐゴシック" charset="0"/>
              <a:cs typeface="Arial"/>
            </a:endParaRPr>
          </a:p>
          <a:p>
            <a:pPr lvl="1" eaLnBrk="1" hangingPunct="1"/>
            <a:r>
              <a:rPr lang="en-US" dirty="0" smtClean="0">
                <a:latin typeface="Arial"/>
                <a:ea typeface="ＭＳ Ｐゴシック" charset="0"/>
                <a:cs typeface="Arial"/>
              </a:rPr>
              <a:t>Domain</a:t>
            </a:r>
            <a:r>
              <a:rPr lang="en-US" dirty="0">
                <a:latin typeface="Arial"/>
                <a:ea typeface="ＭＳ Ｐゴシック" charset="0"/>
                <a:cs typeface="Arial"/>
              </a:rPr>
              <a:t>-</a:t>
            </a:r>
            <a:r>
              <a:rPr lang="en-US" dirty="0" smtClean="0">
                <a:latin typeface="Arial"/>
                <a:ea typeface="ＭＳ Ｐゴシック" charset="0"/>
                <a:cs typeface="Arial"/>
              </a:rPr>
              <a:t>Domain</a:t>
            </a:r>
            <a:endParaRPr lang="en-US" dirty="0">
              <a:latin typeface="Arial"/>
              <a:ea typeface="ＭＳ Ｐゴシック" charset="0"/>
              <a:cs typeface="Arial"/>
            </a:endParaRPr>
          </a:p>
          <a:p>
            <a:pPr lvl="1" eaLnBrk="1" hangingPunct="1"/>
            <a:r>
              <a:rPr lang="en-US" dirty="0">
                <a:latin typeface="Arial"/>
                <a:ea typeface="ＭＳ Ｐゴシック" charset="0"/>
                <a:cs typeface="Arial"/>
              </a:rPr>
              <a:t>Others</a:t>
            </a:r>
          </a:p>
          <a:p>
            <a:pPr lvl="2" eaLnBrk="1" hangingPunct="1"/>
            <a:r>
              <a:rPr lang="en-US" dirty="0">
                <a:latin typeface="Arial"/>
                <a:ea typeface="ＭＳ Ｐゴシック" charset="0"/>
                <a:cs typeface="Arial"/>
              </a:rPr>
              <a:t>Residue or </a:t>
            </a:r>
            <a:r>
              <a:rPr lang="en-US" dirty="0" smtClean="0">
                <a:latin typeface="Arial"/>
                <a:ea typeface="ＭＳ Ｐゴシック" charset="0"/>
                <a:cs typeface="Arial"/>
              </a:rPr>
              <a:t>atomic</a:t>
            </a:r>
            <a:endParaRPr lang="en-US" dirty="0">
              <a:latin typeface="Arial"/>
              <a:ea typeface="ＭＳ Ｐゴシック" charset="0"/>
              <a:cs typeface="Arial"/>
            </a:endParaRPr>
          </a:p>
          <a:p>
            <a:pPr lvl="2" eaLnBrk="1" hangingPunct="1"/>
            <a:r>
              <a:rPr lang="en-US" dirty="0" smtClean="0">
                <a:latin typeface="Arial"/>
                <a:ea typeface="ＭＳ Ｐゴシック" charset="0"/>
                <a:cs typeface="Arial"/>
              </a:rPr>
              <a:t>Cell-cell</a:t>
            </a:r>
            <a:endParaRPr lang="en-US" dirty="0">
              <a:latin typeface="Arial"/>
              <a:ea typeface="ＭＳ Ｐゴシック" charset="0"/>
              <a:cs typeface="Arial"/>
            </a:endParaRPr>
          </a:p>
          <a:p>
            <a:pPr lvl="2" eaLnBrk="1" hangingPunct="1"/>
            <a:r>
              <a:rPr lang="en-US" dirty="0" smtClean="0">
                <a:latin typeface="Arial"/>
                <a:ea typeface="ＭＳ Ｐゴシック" charset="0"/>
                <a:cs typeface="Arial"/>
              </a:rPr>
              <a:t>Epidemiology</a:t>
            </a:r>
            <a:endParaRPr lang="en-US" dirty="0">
              <a:latin typeface="Arial"/>
              <a:ea typeface="ＭＳ Ｐゴシック" charset="0"/>
              <a:cs typeface="Arial"/>
            </a:endParaRPr>
          </a:p>
          <a:p>
            <a:pPr lvl="2" eaLnBrk="1" hangingPunct="1"/>
            <a:r>
              <a:rPr lang="en-US" dirty="0">
                <a:latin typeface="Arial"/>
                <a:ea typeface="ＭＳ Ｐゴシック" charset="0"/>
                <a:cs typeface="Arial"/>
              </a:rPr>
              <a:t>Social networks</a:t>
            </a:r>
          </a:p>
          <a:p>
            <a:pPr eaLnBrk="1" hangingPunct="1"/>
            <a:endParaRPr lang="en-US" dirty="0">
              <a:latin typeface="Arial"/>
              <a:cs typeface="Arial"/>
            </a:endParaRPr>
          </a:p>
        </p:txBody>
      </p:sp>
      <p:pic>
        <p:nvPicPr>
          <p:cNvPr id="5" name="Picture 4"/>
          <p:cNvPicPr>
            <a:picLocks noChangeAspect="1"/>
          </p:cNvPicPr>
          <p:nvPr/>
        </p:nvPicPr>
        <p:blipFill>
          <a:blip r:embed="rId4"/>
          <a:stretch>
            <a:fillRect/>
          </a:stretch>
        </p:blipFill>
        <p:spPr>
          <a:xfrm>
            <a:off x="1412221" y="3371386"/>
            <a:ext cx="6491661" cy="3207772"/>
          </a:xfrm>
          <a:prstGeom prst="rect">
            <a:avLst/>
          </a:prstGeom>
        </p:spPr>
      </p:pic>
      <p:pic>
        <p:nvPicPr>
          <p:cNvPr id="8" name="Picture 7"/>
          <p:cNvPicPr>
            <a:picLocks noChangeAspect="1"/>
          </p:cNvPicPr>
          <p:nvPr/>
        </p:nvPicPr>
        <p:blipFill rotWithShape="1">
          <a:blip r:embed="rId5"/>
          <a:srcRect l="25959" t="9368" b="2832"/>
          <a:stretch/>
        </p:blipFill>
        <p:spPr>
          <a:xfrm>
            <a:off x="4330035" y="1627841"/>
            <a:ext cx="4813965" cy="4362824"/>
          </a:xfrm>
          <a:prstGeom prst="rect">
            <a:avLst/>
          </a:prstGeom>
        </p:spPr>
      </p:pic>
      <p:pic>
        <p:nvPicPr>
          <p:cNvPr id="9" name="Picture 8" descr="Screen Shot 2012-04-25 at 4.10.59 PM.png"/>
          <p:cNvPicPr>
            <a:picLocks noChangeAspect="1"/>
          </p:cNvPicPr>
          <p:nvPr/>
        </p:nvPicPr>
        <p:blipFill rotWithShape="1">
          <a:blip r:embed="rId6">
            <a:extLst>
              <a:ext uri="{28A0092B-C50C-407E-A947-70E740481C1C}">
                <a14:useLocalDpi xmlns:a14="http://schemas.microsoft.com/office/drawing/2010/main" val="0"/>
              </a:ext>
            </a:extLst>
          </a:blip>
          <a:srcRect l="19266" t="8061" r="4553" b="18301"/>
          <a:stretch/>
        </p:blipFill>
        <p:spPr>
          <a:xfrm>
            <a:off x="4330035" y="1820218"/>
            <a:ext cx="4813965" cy="3740505"/>
          </a:xfrm>
          <a:prstGeom prst="rect">
            <a:avLst/>
          </a:prstGeom>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53"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subTnLst>
                                    <p:set>
                                      <p:cBhvr override="childStyle">
                                        <p:cTn dur="1" fill="hold" display="0" masterRel="nextClick" afterEffect="1"/>
                                        <p:tgtEl>
                                          <p:spTgt spid="4"/>
                                        </p:tgtEl>
                                        <p:attrNameLst>
                                          <p:attrName>style.visibility</p:attrName>
                                        </p:attrNameLst>
                                      </p:cBhvr>
                                      <p:to>
                                        <p:strVal val="hidden"/>
                                      </p:to>
                                    </p:set>
                                  </p:sub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2"/>
                                        </p:tgtEl>
                                        <p:attrNameLst>
                                          <p:attrName>style.visibility</p:attrName>
                                        </p:attrNameLst>
                                      </p:cBhvr>
                                      <p:to>
                                        <p:strVal val="visible"/>
                                      </p:to>
                                    </p:set>
                                    <p:anim calcmode="lin" valueType="num">
                                      <p:cBhvr>
                                        <p:cTn id="24" dur="500" fill="hold"/>
                                        <p:tgtEl>
                                          <p:spTgt spid="2"/>
                                        </p:tgtEl>
                                        <p:attrNameLst>
                                          <p:attrName>ppt_w</p:attrName>
                                        </p:attrNameLst>
                                      </p:cBhvr>
                                      <p:tavLst>
                                        <p:tav tm="0">
                                          <p:val>
                                            <p:fltVal val="0"/>
                                          </p:val>
                                        </p:tav>
                                        <p:tav tm="100000">
                                          <p:val>
                                            <p:strVal val="#ppt_w"/>
                                          </p:val>
                                        </p:tav>
                                      </p:tavLst>
                                    </p:anim>
                                    <p:anim calcmode="lin" valueType="num">
                                      <p:cBhvr>
                                        <p:cTn id="25" dur="500" fill="hold"/>
                                        <p:tgtEl>
                                          <p:spTgt spid="2"/>
                                        </p:tgtEl>
                                        <p:attrNameLst>
                                          <p:attrName>ppt_h</p:attrName>
                                        </p:attrNameLst>
                                      </p:cBhvr>
                                      <p:tavLst>
                                        <p:tav tm="0">
                                          <p:val>
                                            <p:fltVal val="0"/>
                                          </p:val>
                                        </p:tav>
                                        <p:tav tm="100000">
                                          <p:val>
                                            <p:strVal val="#ppt_h"/>
                                          </p:val>
                                        </p:tav>
                                      </p:tavLst>
                                    </p:anim>
                                    <p:animEffect transition="in" filter="fade">
                                      <p:cBhvr>
                                        <p:cTn id="26" dur="500"/>
                                        <p:tgtEl>
                                          <p:spTgt spid="2"/>
                                        </p:tgtEl>
                                      </p:cBhvr>
                                    </p:animEffect>
                                  </p:childTnLst>
                                  <p:subTnLst>
                                    <p:set>
                                      <p:cBhvr override="childStyle">
                                        <p:cTn dur="1" fill="hold" display="0" masterRel="nextClick" afterEffect="1"/>
                                        <p:tgtEl>
                                          <p:spTgt spid="2"/>
                                        </p:tgtEl>
                                        <p:attrNameLst>
                                          <p:attrName>style.visibility</p:attrName>
                                        </p:attrNameLst>
                                      </p:cBhvr>
                                      <p:to>
                                        <p:strVal val="hidden"/>
                                      </p:to>
                                    </p:set>
                                  </p:sub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p:cTn id="31" dur="500" fill="hold"/>
                                        <p:tgtEl>
                                          <p:spTgt spid="5"/>
                                        </p:tgtEl>
                                        <p:attrNameLst>
                                          <p:attrName>ppt_w</p:attrName>
                                        </p:attrNameLst>
                                      </p:cBhvr>
                                      <p:tavLst>
                                        <p:tav tm="0">
                                          <p:val>
                                            <p:fltVal val="0"/>
                                          </p:val>
                                        </p:tav>
                                        <p:tav tm="100000">
                                          <p:val>
                                            <p:strVal val="#ppt_w"/>
                                          </p:val>
                                        </p:tav>
                                      </p:tavLst>
                                    </p:anim>
                                    <p:anim calcmode="lin" valueType="num">
                                      <p:cBhvr>
                                        <p:cTn id="32" dur="500" fill="hold"/>
                                        <p:tgtEl>
                                          <p:spTgt spid="5"/>
                                        </p:tgtEl>
                                        <p:attrNameLst>
                                          <p:attrName>ppt_h</p:attrName>
                                        </p:attrNameLst>
                                      </p:cBhvr>
                                      <p:tavLst>
                                        <p:tav tm="0">
                                          <p:val>
                                            <p:fltVal val="0"/>
                                          </p:val>
                                        </p:tav>
                                        <p:tav tm="100000">
                                          <p:val>
                                            <p:strVal val="#ppt_h"/>
                                          </p:val>
                                        </p:tav>
                                      </p:tavLst>
                                    </p:anim>
                                    <p:animEffect transition="in" filter="fade">
                                      <p:cBhvr>
                                        <p:cTn id="33" dur="500"/>
                                        <p:tgtEl>
                                          <p:spTgt spid="5"/>
                                        </p:tgtEl>
                                      </p:cBhvr>
                                    </p:animEffect>
                                  </p:childTnLst>
                                  <p:subTnLst>
                                    <p:set>
                                      <p:cBhvr override="childStyle">
                                        <p:cTn dur="1" fill="hold" display="0" masterRel="nextClick" afterEffect="1"/>
                                        <p:tgtEl>
                                          <p:spTgt spid="5"/>
                                        </p:tgtEl>
                                        <p:attrNameLst>
                                          <p:attrName>style.visibility</p:attrName>
                                        </p:attrNameLst>
                                      </p:cBhvr>
                                      <p:to>
                                        <p:strVal val="hidden"/>
                                      </p:to>
                                    </p:set>
                                  </p:sub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3">
                                            <p:txEl>
                                              <p:pRg st="4" end="4"/>
                                            </p:txEl>
                                          </p:spTgt>
                                        </p:tgtEl>
                                        <p:attrNameLst>
                                          <p:attrName>style.visibility</p:attrName>
                                        </p:attrNameLst>
                                      </p:cBhvr>
                                      <p:to>
                                        <p:strVal val="visible"/>
                                      </p:to>
                                    </p:set>
                                  </p:childTnLst>
                                </p:cTn>
                              </p:par>
                              <p:par>
                                <p:cTn id="38" presetID="1" presetClass="entr" presetSubtype="0" fill="hold" grpId="0" nodeType="withEffect">
                                  <p:stCondLst>
                                    <p:cond delay="0"/>
                                  </p:stCondLst>
                                  <p:childTnLst>
                                    <p:set>
                                      <p:cBhvr>
                                        <p:cTn id="39" dur="1" fill="hold">
                                          <p:stCondLst>
                                            <p:cond delay="0"/>
                                          </p:stCondLst>
                                        </p:cTn>
                                        <p:tgtEl>
                                          <p:spTgt spid="3">
                                            <p:txEl>
                                              <p:pRg st="5" end="5"/>
                                            </p:txEl>
                                          </p:spTgt>
                                        </p:tgtEl>
                                        <p:attrNameLst>
                                          <p:attrName>style.visibility</p:attrName>
                                        </p:attrNameLst>
                                      </p:cBhvr>
                                      <p:to>
                                        <p:strVal val="visible"/>
                                      </p:to>
                                    </p:set>
                                  </p:childTnLst>
                                </p:cTn>
                              </p:par>
                              <p:par>
                                <p:cTn id="40" presetID="1" presetClass="entr" presetSubtype="0" fill="hold" grpId="0" nodeType="withEffect">
                                  <p:stCondLst>
                                    <p:cond delay="0"/>
                                  </p:stCondLst>
                                  <p:childTnLst>
                                    <p:set>
                                      <p:cBhvr>
                                        <p:cTn id="41" dur="1" fill="hold">
                                          <p:stCondLst>
                                            <p:cond delay="0"/>
                                          </p:stCondLst>
                                        </p:cTn>
                                        <p:tgtEl>
                                          <p:spTgt spid="3">
                                            <p:txEl>
                                              <p:pRg st="6" end="6"/>
                                            </p:txEl>
                                          </p:spTgt>
                                        </p:tgtEl>
                                        <p:attrNameLst>
                                          <p:attrName>style.visibility</p:attrName>
                                        </p:attrNameLst>
                                      </p:cBhvr>
                                      <p:to>
                                        <p:strVal val="visible"/>
                                      </p:to>
                                    </p:set>
                                  </p:childTnLst>
                                </p:cTn>
                              </p:par>
                              <p:par>
                                <p:cTn id="42" presetID="1" presetClass="entr" presetSubtype="0" fill="hold" grpId="0" nodeType="withEffect">
                                  <p:stCondLst>
                                    <p:cond delay="0"/>
                                  </p:stCondLst>
                                  <p:childTnLst>
                                    <p:set>
                                      <p:cBhvr>
                                        <p:cTn id="43" dur="1" fill="hold">
                                          <p:stCondLst>
                                            <p:cond delay="0"/>
                                          </p:stCondLst>
                                        </p:cTn>
                                        <p:tgtEl>
                                          <p:spTgt spid="3">
                                            <p:txEl>
                                              <p:pRg st="7" end="7"/>
                                            </p:txEl>
                                          </p:spTgt>
                                        </p:tgtEl>
                                        <p:attrNameLst>
                                          <p:attrName>style.visibility</p:attrName>
                                        </p:attrNameLst>
                                      </p:cBhvr>
                                      <p:to>
                                        <p:strVal val="visible"/>
                                      </p:to>
                                    </p:set>
                                  </p:childTnLst>
                                </p:cTn>
                              </p:par>
                              <p:par>
                                <p:cTn id="44" presetID="1" presetClass="entr" presetSubtype="0" fill="hold" grpId="0" nodeType="withEffect">
                                  <p:stCondLst>
                                    <p:cond delay="0"/>
                                  </p:stCondLst>
                                  <p:childTnLst>
                                    <p:set>
                                      <p:cBhvr>
                                        <p:cTn id="45"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53" presetClass="entr" presetSubtype="16" fill="hold" nodeType="clickEffect">
                                  <p:stCondLst>
                                    <p:cond delay="0"/>
                                  </p:stCondLst>
                                  <p:childTnLst>
                                    <p:set>
                                      <p:cBhvr>
                                        <p:cTn id="49" dur="1" fill="hold">
                                          <p:stCondLst>
                                            <p:cond delay="0"/>
                                          </p:stCondLst>
                                        </p:cTn>
                                        <p:tgtEl>
                                          <p:spTgt spid="8"/>
                                        </p:tgtEl>
                                        <p:attrNameLst>
                                          <p:attrName>style.visibility</p:attrName>
                                        </p:attrNameLst>
                                      </p:cBhvr>
                                      <p:to>
                                        <p:strVal val="visible"/>
                                      </p:to>
                                    </p:set>
                                    <p:anim calcmode="lin" valueType="num">
                                      <p:cBhvr>
                                        <p:cTn id="50" dur="500" fill="hold"/>
                                        <p:tgtEl>
                                          <p:spTgt spid="8"/>
                                        </p:tgtEl>
                                        <p:attrNameLst>
                                          <p:attrName>ppt_w</p:attrName>
                                        </p:attrNameLst>
                                      </p:cBhvr>
                                      <p:tavLst>
                                        <p:tav tm="0">
                                          <p:val>
                                            <p:fltVal val="0"/>
                                          </p:val>
                                        </p:tav>
                                        <p:tav tm="100000">
                                          <p:val>
                                            <p:strVal val="#ppt_w"/>
                                          </p:val>
                                        </p:tav>
                                      </p:tavLst>
                                    </p:anim>
                                    <p:anim calcmode="lin" valueType="num">
                                      <p:cBhvr>
                                        <p:cTn id="51" dur="500" fill="hold"/>
                                        <p:tgtEl>
                                          <p:spTgt spid="8"/>
                                        </p:tgtEl>
                                        <p:attrNameLst>
                                          <p:attrName>ppt_h</p:attrName>
                                        </p:attrNameLst>
                                      </p:cBhvr>
                                      <p:tavLst>
                                        <p:tav tm="0">
                                          <p:val>
                                            <p:fltVal val="0"/>
                                          </p:val>
                                        </p:tav>
                                        <p:tav tm="100000">
                                          <p:val>
                                            <p:strVal val="#ppt_h"/>
                                          </p:val>
                                        </p:tav>
                                      </p:tavLst>
                                    </p:anim>
                                    <p:animEffect transition="in" filter="fade">
                                      <p:cBhvr>
                                        <p:cTn id="52" dur="500"/>
                                        <p:tgtEl>
                                          <p:spTgt spid="8"/>
                                        </p:tgtEl>
                                      </p:cBhvr>
                                    </p:animEffect>
                                  </p:childTnLst>
                                  <p:subTnLst>
                                    <p:set>
                                      <p:cBhvr override="childStyle">
                                        <p:cTn dur="1" fill="hold" display="0" masterRel="nextClick" afterEffect="1"/>
                                        <p:tgtEl>
                                          <p:spTgt spid="8"/>
                                        </p:tgtEl>
                                        <p:attrNameLst>
                                          <p:attrName>style.visibility</p:attrName>
                                        </p:attrNameLst>
                                      </p:cBhvr>
                                      <p:to>
                                        <p:strVal val="hidden"/>
                                      </p:to>
                                    </p:set>
                                  </p:subTnLst>
                                </p:cTn>
                              </p:par>
                            </p:childTnLst>
                          </p:cTn>
                        </p:par>
                      </p:childTnLst>
                    </p:cTn>
                  </p:par>
                  <p:par>
                    <p:cTn id="53" fill="hold">
                      <p:stCondLst>
                        <p:cond delay="indefinite"/>
                      </p:stCondLst>
                      <p:childTnLst>
                        <p:par>
                          <p:cTn id="54" fill="hold">
                            <p:stCondLst>
                              <p:cond delay="0"/>
                            </p:stCondLst>
                            <p:childTnLst>
                              <p:par>
                                <p:cTn id="55" presetID="53" presetClass="entr" presetSubtype="16" fill="hold" nodeType="clickEffect">
                                  <p:stCondLst>
                                    <p:cond delay="0"/>
                                  </p:stCondLst>
                                  <p:childTnLst>
                                    <p:set>
                                      <p:cBhvr>
                                        <p:cTn id="56" dur="1" fill="hold">
                                          <p:stCondLst>
                                            <p:cond delay="0"/>
                                          </p:stCondLst>
                                        </p:cTn>
                                        <p:tgtEl>
                                          <p:spTgt spid="9"/>
                                        </p:tgtEl>
                                        <p:attrNameLst>
                                          <p:attrName>style.visibility</p:attrName>
                                        </p:attrNameLst>
                                      </p:cBhvr>
                                      <p:to>
                                        <p:strVal val="visible"/>
                                      </p:to>
                                    </p:set>
                                    <p:anim calcmode="lin" valueType="num">
                                      <p:cBhvr>
                                        <p:cTn id="57" dur="500" fill="hold"/>
                                        <p:tgtEl>
                                          <p:spTgt spid="9"/>
                                        </p:tgtEl>
                                        <p:attrNameLst>
                                          <p:attrName>ppt_w</p:attrName>
                                        </p:attrNameLst>
                                      </p:cBhvr>
                                      <p:tavLst>
                                        <p:tav tm="0">
                                          <p:val>
                                            <p:fltVal val="0"/>
                                          </p:val>
                                        </p:tav>
                                        <p:tav tm="100000">
                                          <p:val>
                                            <p:strVal val="#ppt_w"/>
                                          </p:val>
                                        </p:tav>
                                      </p:tavLst>
                                    </p:anim>
                                    <p:anim calcmode="lin" valueType="num">
                                      <p:cBhvr>
                                        <p:cTn id="58" dur="500" fill="hold"/>
                                        <p:tgtEl>
                                          <p:spTgt spid="9"/>
                                        </p:tgtEl>
                                        <p:attrNameLst>
                                          <p:attrName>ppt_h</p:attrName>
                                        </p:attrNameLst>
                                      </p:cBhvr>
                                      <p:tavLst>
                                        <p:tav tm="0">
                                          <p:val>
                                            <p:fltVal val="0"/>
                                          </p:val>
                                        </p:tav>
                                        <p:tav tm="100000">
                                          <p:val>
                                            <p:strVal val="#ppt_h"/>
                                          </p:val>
                                        </p:tav>
                                      </p:tavLst>
                                    </p:anim>
                                    <p:animEffect transition="in" filter="fade">
                                      <p:cBhvr>
                                        <p:cTn id="59" dur="500"/>
                                        <p:tgtEl>
                                          <p:spTgt spid="9"/>
                                        </p:tgtEl>
                                      </p:cBhvr>
                                    </p:animEffect>
                                  </p:childTnLst>
                                  <p:subTnLst>
                                    <p:set>
                                      <p:cBhvr override="childStyle">
                                        <p:cTn dur="1" fill="hold" display="0" masterRel="nextClick" afterEffect="1"/>
                                        <p:tgtEl>
                                          <p:spTgt spid="9"/>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itle 1"/>
          <p:cNvSpPr>
            <a:spLocks noGrp="1"/>
          </p:cNvSpPr>
          <p:nvPr>
            <p:ph type="title"/>
          </p:nvPr>
        </p:nvSpPr>
        <p:spPr>
          <a:xfrm>
            <a:off x="919163" y="119528"/>
            <a:ext cx="7996237" cy="850900"/>
          </a:xfrm>
        </p:spPr>
        <p:txBody>
          <a:bodyPr/>
          <a:lstStyle/>
          <a:p>
            <a:pPr eaLnBrk="1" hangingPunct="1"/>
            <a:r>
              <a:rPr lang="en-US" b="1" dirty="0">
                <a:cs typeface="Arial"/>
              </a:rPr>
              <a:t>Biological Network Taxonomy</a:t>
            </a:r>
          </a:p>
        </p:txBody>
      </p:sp>
      <p:pic>
        <p:nvPicPr>
          <p:cNvPr id="4" name="Picture 3" descr="Screen shot 2009-09-16 at 8.03.04 PM.png"/>
          <p:cNvPicPr>
            <a:picLocks noChangeAspect="1"/>
          </p:cNvPicPr>
          <p:nvPr/>
        </p:nvPicPr>
        <p:blipFill rotWithShape="1">
          <a:blip r:embed="rId2"/>
          <a:srcRect r="38757"/>
          <a:stretch/>
        </p:blipFill>
        <p:spPr>
          <a:xfrm>
            <a:off x="5007350" y="970428"/>
            <a:ext cx="3494181" cy="5183188"/>
          </a:xfrm>
          <a:prstGeom prst="rect">
            <a:avLst/>
          </a:prstGeom>
          <a:ln>
            <a:noFill/>
          </a:ln>
          <a:effectLst/>
        </p:spPr>
      </p:pic>
      <p:pic>
        <p:nvPicPr>
          <p:cNvPr id="5" name="Picture 4" descr="Screen shot 2009-09-16 at 8.58.09 PM.png"/>
          <p:cNvPicPr>
            <a:picLocks noChangeAspect="1"/>
          </p:cNvPicPr>
          <p:nvPr/>
        </p:nvPicPr>
        <p:blipFill>
          <a:blip r:embed="rId3"/>
          <a:stretch>
            <a:fillRect/>
          </a:stretch>
        </p:blipFill>
        <p:spPr>
          <a:xfrm rot="5400000">
            <a:off x="3974226" y="2301448"/>
            <a:ext cx="5292627" cy="3017203"/>
          </a:xfrm>
          <a:prstGeom prst="rect">
            <a:avLst/>
          </a:prstGeom>
          <a:ln>
            <a:noFill/>
          </a:ln>
          <a:effectLst/>
        </p:spPr>
      </p:pic>
      <p:sp>
        <p:nvSpPr>
          <p:cNvPr id="3" name="Content Placeholder 2"/>
          <p:cNvSpPr>
            <a:spLocks noGrp="1"/>
          </p:cNvSpPr>
          <p:nvPr>
            <p:ph idx="1"/>
          </p:nvPr>
        </p:nvSpPr>
        <p:spPr/>
        <p:txBody>
          <a:bodyPr/>
          <a:lstStyle/>
          <a:p>
            <a:pPr eaLnBrk="1" hangingPunct="1"/>
            <a:r>
              <a:rPr lang="en-US" dirty="0">
                <a:latin typeface="Arial"/>
                <a:cs typeface="Arial"/>
              </a:rPr>
              <a:t>Similarity</a:t>
            </a:r>
          </a:p>
          <a:p>
            <a:pPr lvl="1" eaLnBrk="1" hangingPunct="1"/>
            <a:r>
              <a:rPr lang="en-US" dirty="0">
                <a:latin typeface="Arial"/>
                <a:ea typeface="ＭＳ Ｐゴシック" charset="0"/>
                <a:cs typeface="Arial"/>
              </a:rPr>
              <a:t>Protein-</a:t>
            </a:r>
            <a:r>
              <a:rPr lang="en-US" dirty="0" smtClean="0">
                <a:latin typeface="Arial"/>
                <a:ea typeface="ＭＳ Ｐゴシック" charset="0"/>
                <a:cs typeface="Arial"/>
              </a:rPr>
              <a:t>Protein</a:t>
            </a:r>
            <a:endParaRPr lang="en-US" dirty="0">
              <a:latin typeface="Arial"/>
              <a:ea typeface="ＭＳ Ｐゴシック" charset="0"/>
              <a:cs typeface="Arial"/>
            </a:endParaRPr>
          </a:p>
          <a:p>
            <a:pPr lvl="1" eaLnBrk="1" hangingPunct="1"/>
            <a:r>
              <a:rPr lang="en-US" dirty="0">
                <a:latin typeface="Arial"/>
                <a:ea typeface="ＭＳ Ｐゴシック" charset="0"/>
                <a:cs typeface="Arial"/>
              </a:rPr>
              <a:t>Chemical similarity</a:t>
            </a:r>
          </a:p>
          <a:p>
            <a:pPr lvl="1" eaLnBrk="1" hangingPunct="1"/>
            <a:r>
              <a:rPr lang="en-US" dirty="0">
                <a:latin typeface="Arial"/>
                <a:ea typeface="ＭＳ Ｐゴシック" charset="0"/>
                <a:cs typeface="Arial"/>
              </a:rPr>
              <a:t>Ligand similarity (SEA)</a:t>
            </a:r>
          </a:p>
          <a:p>
            <a:pPr lvl="1" eaLnBrk="1" hangingPunct="1"/>
            <a:r>
              <a:rPr lang="en-US" dirty="0">
                <a:latin typeface="Arial"/>
                <a:ea typeface="ＭＳ Ｐゴシック" charset="0"/>
                <a:cs typeface="Arial"/>
              </a:rPr>
              <a:t>Others</a:t>
            </a:r>
          </a:p>
          <a:p>
            <a:pPr lvl="2" eaLnBrk="1" hangingPunct="1"/>
            <a:r>
              <a:rPr lang="en-US" dirty="0">
                <a:latin typeface="Arial"/>
                <a:ea typeface="ＭＳ Ｐゴシック" charset="0"/>
                <a:cs typeface="Arial"/>
              </a:rPr>
              <a:t>Tag clouds</a:t>
            </a:r>
          </a:p>
          <a:p>
            <a:pPr lvl="2" eaLnBrk="1" hangingPunct="1"/>
            <a:r>
              <a:rPr lang="en-US" dirty="0">
                <a:latin typeface="Arial"/>
                <a:ea typeface="ＭＳ Ｐゴシック" charset="0"/>
                <a:cs typeface="Arial"/>
              </a:rPr>
              <a:t>Topic </a:t>
            </a:r>
            <a:r>
              <a:rPr lang="en-US" dirty="0" smtClean="0">
                <a:latin typeface="Arial"/>
                <a:ea typeface="ＭＳ Ｐゴシック" charset="0"/>
                <a:cs typeface="Arial"/>
              </a:rPr>
              <a:t>maps</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53"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subTnLst>
                                    <p:set>
                                      <p:cBhvr override="childStyle">
                                        <p:cTn dur="1" fill="hold" display="0" masterRel="nextClick" afterEffect="1"/>
                                        <p:tgtEl>
                                          <p:spTgt spid="4"/>
                                        </p:tgtEl>
                                        <p:attrNameLst>
                                          <p:attrName>style.visibility</p:attrName>
                                        </p:attrNameLst>
                                      </p:cBhvr>
                                      <p:to>
                                        <p:strVal val="hidden"/>
                                      </p:to>
                                    </p:set>
                                  </p:subTnLst>
                                </p:cTn>
                              </p:par>
                            </p:childTnLst>
                          </p:cTn>
                        </p:par>
                      </p:childTnLst>
                    </p:cTn>
                  </p:par>
                  <p:par>
                    <p:cTn id="20" fill="hold">
                      <p:stCondLst>
                        <p:cond delay="indefinite"/>
                      </p:stCondLst>
                      <p:childTnLst>
                        <p:par>
                          <p:cTn id="21" fill="hold">
                            <p:stCondLst>
                              <p:cond delay="0"/>
                            </p:stCondLst>
                            <p:childTnLst>
                              <p:par>
                                <p:cTn id="22" presetID="53" presetClass="entr" presetSubtype="0"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p:cTn id="24" dur="500" fill="hold"/>
                                        <p:tgtEl>
                                          <p:spTgt spid="5"/>
                                        </p:tgtEl>
                                        <p:attrNameLst>
                                          <p:attrName>ppt_w</p:attrName>
                                        </p:attrNameLst>
                                      </p:cBhvr>
                                      <p:tavLst>
                                        <p:tav tm="0">
                                          <p:val>
                                            <p:fltVal val="0"/>
                                          </p:val>
                                        </p:tav>
                                        <p:tav tm="100000">
                                          <p:val>
                                            <p:strVal val="#ppt_w"/>
                                          </p:val>
                                        </p:tav>
                                      </p:tavLst>
                                    </p:anim>
                                    <p:anim calcmode="lin" valueType="num">
                                      <p:cBhvr>
                                        <p:cTn id="25" dur="500" fill="hold"/>
                                        <p:tgtEl>
                                          <p:spTgt spid="5"/>
                                        </p:tgtEl>
                                        <p:attrNameLst>
                                          <p:attrName>ppt_h</p:attrName>
                                        </p:attrNameLst>
                                      </p:cBhvr>
                                      <p:tavLst>
                                        <p:tav tm="0">
                                          <p:val>
                                            <p:fltVal val="0"/>
                                          </p:val>
                                        </p:tav>
                                        <p:tav tm="100000">
                                          <p:val>
                                            <p:strVal val="#ppt_h"/>
                                          </p:val>
                                        </p:tav>
                                      </p:tavLst>
                                    </p:anim>
                                    <p:animEffect transition="in" filter="fade">
                                      <p:cBhvr>
                                        <p:cTn id="26" dur="500"/>
                                        <p:tgtEl>
                                          <p:spTgt spid="5"/>
                                        </p:tgtEl>
                                      </p:cBhvr>
                                    </p:animEffect>
                                  </p:childTnLst>
                                  <p:subTnLst>
                                    <p:set>
                                      <p:cBhvr override="childStyle">
                                        <p:cTn dur="1" fill="hold" display="0" masterRel="nextClick" afterEffect="1"/>
                                        <p:tgtEl>
                                          <p:spTgt spid="5"/>
                                        </p:tgtEl>
                                        <p:attrNameLst>
                                          <p:attrName>style.visibility</p:attrName>
                                        </p:attrNameLst>
                                      </p:cBhvr>
                                      <p:to>
                                        <p:strVal val="hidden"/>
                                      </p:to>
                                    </p:set>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
                                            <p:txEl>
                                              <p:pRg st="5" end="5"/>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608509" y="4472687"/>
            <a:ext cx="9745644" cy="1917742"/>
            <a:chOff x="-358669" y="4889087"/>
            <a:chExt cx="9745644" cy="1917742"/>
          </a:xfrm>
        </p:grpSpPr>
        <p:pic>
          <p:nvPicPr>
            <p:cNvPr id="6" name="Picture 5" descr="Screen Shot 2016-04-20 at 4.44.17 PM.png"/>
            <p:cNvPicPr>
              <a:picLocks noChangeAspect="1"/>
            </p:cNvPicPr>
            <p:nvPr/>
          </p:nvPicPr>
          <p:blipFill rotWithShape="1">
            <a:blip r:embed="rId2">
              <a:extLst>
                <a:ext uri="{28A0092B-C50C-407E-A947-70E740481C1C}">
                  <a14:useLocalDpi xmlns:a14="http://schemas.microsoft.com/office/drawing/2010/main" val="0"/>
                </a:ext>
              </a:extLst>
            </a:blip>
            <a:srcRect b="48727"/>
            <a:stretch/>
          </p:blipFill>
          <p:spPr>
            <a:xfrm>
              <a:off x="-358669" y="4889087"/>
              <a:ext cx="2045031" cy="1906455"/>
            </a:xfrm>
            <a:prstGeom prst="rect">
              <a:avLst/>
            </a:prstGeom>
          </p:spPr>
        </p:pic>
        <p:pic>
          <p:nvPicPr>
            <p:cNvPr id="7" name="Picture 6" descr="Screen Shot 2016-04-20 at 4.44.45 PM.png"/>
            <p:cNvPicPr>
              <a:picLocks noChangeAspect="1"/>
            </p:cNvPicPr>
            <p:nvPr/>
          </p:nvPicPr>
          <p:blipFill rotWithShape="1">
            <a:blip r:embed="rId3">
              <a:extLst>
                <a:ext uri="{28A0092B-C50C-407E-A947-70E740481C1C}">
                  <a14:useLocalDpi xmlns:a14="http://schemas.microsoft.com/office/drawing/2010/main" val="0"/>
                </a:ext>
              </a:extLst>
            </a:blip>
            <a:srcRect b="50288"/>
            <a:stretch/>
          </p:blipFill>
          <p:spPr>
            <a:xfrm>
              <a:off x="1367731" y="4889087"/>
              <a:ext cx="1857570" cy="1906455"/>
            </a:xfrm>
            <a:prstGeom prst="rect">
              <a:avLst/>
            </a:prstGeom>
          </p:spPr>
        </p:pic>
        <p:pic>
          <p:nvPicPr>
            <p:cNvPr id="11" name="Picture 10" descr="Screen Shot 2016-04-20 at 4.45.33 PM.png"/>
            <p:cNvPicPr>
              <a:picLocks noChangeAspect="1"/>
            </p:cNvPicPr>
            <p:nvPr/>
          </p:nvPicPr>
          <p:blipFill rotWithShape="1">
            <a:blip r:embed="rId4">
              <a:extLst>
                <a:ext uri="{28A0092B-C50C-407E-A947-70E740481C1C}">
                  <a14:useLocalDpi xmlns:a14="http://schemas.microsoft.com/office/drawing/2010/main" val="0"/>
                </a:ext>
              </a:extLst>
            </a:blip>
            <a:srcRect t="49697"/>
            <a:stretch/>
          </p:blipFill>
          <p:spPr>
            <a:xfrm>
              <a:off x="7631118" y="4898617"/>
              <a:ext cx="1755857" cy="1896922"/>
            </a:xfrm>
            <a:prstGeom prst="rect">
              <a:avLst/>
            </a:prstGeom>
          </p:spPr>
        </p:pic>
        <p:pic>
          <p:nvPicPr>
            <p:cNvPr id="12" name="Picture 11" descr="Screen Shot 2016-04-20 at 4.45.06 PM.png"/>
            <p:cNvPicPr>
              <a:picLocks noChangeAspect="1"/>
            </p:cNvPicPr>
            <p:nvPr/>
          </p:nvPicPr>
          <p:blipFill rotWithShape="1">
            <a:blip r:embed="rId5">
              <a:extLst>
                <a:ext uri="{28A0092B-C50C-407E-A947-70E740481C1C}">
                  <a14:useLocalDpi xmlns:a14="http://schemas.microsoft.com/office/drawing/2010/main" val="0"/>
                </a:ext>
              </a:extLst>
            </a:blip>
            <a:srcRect t="49344"/>
            <a:stretch/>
          </p:blipFill>
          <p:spPr>
            <a:xfrm>
              <a:off x="5937363" y="4898616"/>
              <a:ext cx="1872363" cy="1896923"/>
            </a:xfrm>
            <a:prstGeom prst="rect">
              <a:avLst/>
            </a:prstGeom>
          </p:spPr>
        </p:pic>
        <p:pic>
          <p:nvPicPr>
            <p:cNvPr id="9" name="Picture 8" descr="Screen Shot 2016-04-20 at 4.45.33 PM.png"/>
            <p:cNvPicPr>
              <a:picLocks noChangeAspect="1"/>
            </p:cNvPicPr>
            <p:nvPr/>
          </p:nvPicPr>
          <p:blipFill rotWithShape="1">
            <a:blip r:embed="rId4">
              <a:extLst>
                <a:ext uri="{28A0092B-C50C-407E-A947-70E740481C1C}">
                  <a14:useLocalDpi xmlns:a14="http://schemas.microsoft.com/office/drawing/2010/main" val="0"/>
                </a:ext>
              </a:extLst>
            </a:blip>
            <a:srcRect b="50303"/>
            <a:stretch/>
          </p:blipFill>
          <p:spPr>
            <a:xfrm>
              <a:off x="2800950" y="4909907"/>
              <a:ext cx="1777294" cy="1896922"/>
            </a:xfrm>
            <a:prstGeom prst="rect">
              <a:avLst/>
            </a:prstGeom>
          </p:spPr>
        </p:pic>
        <p:pic>
          <p:nvPicPr>
            <p:cNvPr id="8" name="Picture 7" descr="Screen Shot 2016-04-20 at 4.45.06 PM.png"/>
            <p:cNvPicPr>
              <a:picLocks noChangeAspect="1"/>
            </p:cNvPicPr>
            <p:nvPr/>
          </p:nvPicPr>
          <p:blipFill rotWithShape="1">
            <a:blip r:embed="rId5">
              <a:extLst>
                <a:ext uri="{28A0092B-C50C-407E-A947-70E740481C1C}">
                  <a14:useLocalDpi xmlns:a14="http://schemas.microsoft.com/office/drawing/2010/main" val="0"/>
                </a:ext>
              </a:extLst>
            </a:blip>
            <a:srcRect b="49946"/>
            <a:stretch/>
          </p:blipFill>
          <p:spPr>
            <a:xfrm>
              <a:off x="4174939" y="4898617"/>
              <a:ext cx="1894900" cy="1896923"/>
            </a:xfrm>
            <a:prstGeom prst="rect">
              <a:avLst/>
            </a:prstGeom>
          </p:spPr>
        </p:pic>
      </p:grpSp>
      <p:sp>
        <p:nvSpPr>
          <p:cNvPr id="18433" name="Title 1"/>
          <p:cNvSpPr>
            <a:spLocks noGrp="1"/>
          </p:cNvSpPr>
          <p:nvPr>
            <p:ph type="title"/>
          </p:nvPr>
        </p:nvSpPr>
        <p:spPr>
          <a:xfrm>
            <a:off x="919163" y="119528"/>
            <a:ext cx="7996237" cy="850900"/>
          </a:xfrm>
        </p:spPr>
        <p:txBody>
          <a:bodyPr/>
          <a:lstStyle/>
          <a:p>
            <a:pPr eaLnBrk="1" hangingPunct="1"/>
            <a:r>
              <a:rPr lang="en-US" b="1" dirty="0">
                <a:cs typeface="Arial"/>
              </a:rPr>
              <a:t>Biological Network Taxonomy</a:t>
            </a:r>
          </a:p>
        </p:txBody>
      </p:sp>
      <p:sp>
        <p:nvSpPr>
          <p:cNvPr id="3" name="Content Placeholder 2"/>
          <p:cNvSpPr>
            <a:spLocks noGrp="1"/>
          </p:cNvSpPr>
          <p:nvPr>
            <p:ph idx="1"/>
          </p:nvPr>
        </p:nvSpPr>
        <p:spPr>
          <a:xfrm>
            <a:off x="584200" y="1244600"/>
            <a:ext cx="8509000" cy="4862195"/>
          </a:xfrm>
        </p:spPr>
        <p:txBody>
          <a:bodyPr/>
          <a:lstStyle/>
          <a:p>
            <a:pPr marL="0" indent="0" eaLnBrk="1" hangingPunct="1">
              <a:buNone/>
            </a:pPr>
            <a:r>
              <a:rPr lang="en-US" dirty="0" smtClean="0">
                <a:latin typeface="Arial"/>
                <a:cs typeface="Arial"/>
              </a:rPr>
              <a:t>Where do I get </a:t>
            </a:r>
            <a:r>
              <a:rPr lang="en-US" i="1" dirty="0" smtClean="0">
                <a:latin typeface="Arial"/>
                <a:cs typeface="Arial"/>
              </a:rPr>
              <a:t>the</a:t>
            </a:r>
            <a:r>
              <a:rPr lang="en-US" dirty="0" smtClean="0">
                <a:latin typeface="Arial"/>
                <a:cs typeface="Arial"/>
              </a:rPr>
              <a:t> network?</a:t>
            </a:r>
          </a:p>
          <a:p>
            <a:pPr eaLnBrk="1" hangingPunct="1"/>
            <a:endParaRPr lang="en-US" dirty="0">
              <a:latin typeface="Arial"/>
              <a:ea typeface="ＭＳ Ｐゴシック" charset="0"/>
              <a:cs typeface="Arial"/>
            </a:endParaRPr>
          </a:p>
          <a:p>
            <a:pPr marL="0" indent="0" eaLnBrk="1" hangingPunct="1">
              <a:buNone/>
            </a:pPr>
            <a:r>
              <a:rPr lang="en-US" dirty="0" smtClean="0">
                <a:latin typeface="Arial"/>
                <a:cs typeface="Arial"/>
              </a:rPr>
              <a:t>	</a:t>
            </a:r>
            <a:r>
              <a:rPr lang="en-US" i="1" dirty="0" smtClean="0">
                <a:latin typeface="Arial"/>
                <a:cs typeface="Arial"/>
              </a:rPr>
              <a:t>There is no such thing!</a:t>
            </a:r>
          </a:p>
          <a:p>
            <a:pPr marL="0" indent="0" eaLnBrk="1" hangingPunct="1">
              <a:buNone/>
            </a:pPr>
            <a:endParaRPr lang="en-US" i="1" dirty="0">
              <a:latin typeface="Arial"/>
              <a:cs typeface="Arial"/>
            </a:endParaRPr>
          </a:p>
          <a:p>
            <a:pPr marL="0" indent="0" eaLnBrk="1" hangingPunct="1">
              <a:buNone/>
            </a:pPr>
            <a:r>
              <a:rPr lang="en-US" dirty="0" smtClean="0">
                <a:latin typeface="Arial"/>
                <a:cs typeface="Arial"/>
              </a:rPr>
              <a:t>550 different interaction databases!</a:t>
            </a:r>
          </a:p>
          <a:p>
            <a:pPr marL="0" indent="0" eaLnBrk="1" hangingPunct="1">
              <a:buNone/>
            </a:pPr>
            <a:r>
              <a:rPr lang="en-US" dirty="0">
                <a:latin typeface="Arial"/>
                <a:cs typeface="Arial"/>
              </a:rPr>
              <a:t>	</a:t>
            </a:r>
            <a:r>
              <a:rPr lang="en-US" dirty="0" smtClean="0">
                <a:latin typeface="Arial"/>
                <a:cs typeface="Arial"/>
              </a:rPr>
              <a:t>… </a:t>
            </a:r>
            <a:r>
              <a:rPr lang="en-US" i="1" dirty="0" smtClean="0">
                <a:latin typeface="Arial"/>
                <a:cs typeface="Arial"/>
              </a:rPr>
              <a:t>in 2013</a:t>
            </a:r>
          </a:p>
          <a:p>
            <a:pPr marL="0" indent="0" eaLnBrk="1" hangingPunct="1">
              <a:buNone/>
            </a:pPr>
            <a:endParaRPr lang="en-US" sz="2000" i="1" dirty="0">
              <a:latin typeface="Arial"/>
              <a:cs typeface="Arial"/>
            </a:endParaRPr>
          </a:p>
          <a:p>
            <a:pPr marL="0" indent="0" algn="ctr" eaLnBrk="1" hangingPunct="1">
              <a:buNone/>
            </a:pPr>
            <a:r>
              <a:rPr lang="en-US" b="1" dirty="0" smtClean="0">
                <a:latin typeface="Arial"/>
                <a:cs typeface="Arial"/>
              </a:rPr>
              <a:t>It depends on your biological question </a:t>
            </a:r>
          </a:p>
          <a:p>
            <a:pPr marL="0" indent="0" algn="ctr" eaLnBrk="1" hangingPunct="1">
              <a:buNone/>
            </a:pPr>
            <a:r>
              <a:rPr lang="en-US" b="1" dirty="0" smtClean="0">
                <a:latin typeface="Arial"/>
                <a:cs typeface="Arial"/>
              </a:rPr>
              <a:t>and your analysis plan.</a:t>
            </a:r>
          </a:p>
        </p:txBody>
      </p:sp>
    </p:spTree>
    <p:extLst>
      <p:ext uri="{BB962C8B-B14F-4D97-AF65-F5344CB8AC3E}">
        <p14:creationId xmlns:p14="http://schemas.microsoft.com/office/powerpoint/2010/main" val="327633408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par>
                          <p:cTn id="15" fill="hold">
                            <p:stCondLst>
                              <p:cond delay="0"/>
                            </p:stCondLst>
                            <p:childTnLst>
                              <p:par>
                                <p:cTn id="16" presetID="1" presetClass="entr" presetSubtype="0" fill="hold" nodeType="afterEffect">
                                  <p:stCondLst>
                                    <p:cond delay="0"/>
                                  </p:stCondLst>
                                  <p:childTnLst>
                                    <p:set>
                                      <p:cBhvr>
                                        <p:cTn id="17" dur="1" fill="hold">
                                          <p:stCondLst>
                                            <p:cond delay="0"/>
                                          </p:stCondLst>
                                        </p:cTn>
                                        <p:tgtEl>
                                          <p:spTgt spid="10"/>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childTnLst>
                                </p:cTn>
                              </p:par>
                            </p:childTnLst>
                          </p:cTn>
                        </p:par>
                        <p:par>
                          <p:cTn id="22" fill="hold">
                            <p:stCondLst>
                              <p:cond delay="0"/>
                            </p:stCondLst>
                            <p:childTnLst>
                              <p:par>
                                <p:cTn id="23" presetID="9" presetClass="exit" presetSubtype="0" fill="hold" nodeType="afterEffect">
                                  <p:stCondLst>
                                    <p:cond delay="0"/>
                                  </p:stCondLst>
                                  <p:childTnLst>
                                    <p:animEffect transition="out" filter="dissolve">
                                      <p:cBhvr>
                                        <p:cTn id="24" dur="500"/>
                                        <p:tgtEl>
                                          <p:spTgt spid="10"/>
                                        </p:tgtEl>
                                      </p:cBhvr>
                                    </p:animEffect>
                                    <p:set>
                                      <p:cBhvr>
                                        <p:cTn id="25" dur="1" fill="hold">
                                          <p:stCondLst>
                                            <p:cond delay="499"/>
                                          </p:stCondLst>
                                        </p:cTn>
                                        <p:tgtEl>
                                          <p:spTgt spid="10"/>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3">
                                            <p:txEl>
                                              <p:pRg st="7" end="7"/>
                                            </p:txEl>
                                          </p:spTgt>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itle 1"/>
          <p:cNvSpPr>
            <a:spLocks noGrp="1"/>
          </p:cNvSpPr>
          <p:nvPr>
            <p:ph type="title"/>
          </p:nvPr>
        </p:nvSpPr>
        <p:spPr>
          <a:xfrm>
            <a:off x="919163" y="119528"/>
            <a:ext cx="7996237" cy="850900"/>
          </a:xfrm>
        </p:spPr>
        <p:txBody>
          <a:bodyPr/>
          <a:lstStyle/>
          <a:p>
            <a:pPr eaLnBrk="1" hangingPunct="1"/>
            <a:r>
              <a:rPr lang="en-US" b="1" dirty="0">
                <a:cs typeface="Arial"/>
              </a:rPr>
              <a:t>Biological Network Taxonomy</a:t>
            </a:r>
          </a:p>
        </p:txBody>
      </p:sp>
      <p:sp>
        <p:nvSpPr>
          <p:cNvPr id="3" name="Content Placeholder 2"/>
          <p:cNvSpPr>
            <a:spLocks noGrp="1"/>
          </p:cNvSpPr>
          <p:nvPr>
            <p:ph idx="1"/>
          </p:nvPr>
        </p:nvSpPr>
        <p:spPr>
          <a:xfrm>
            <a:off x="584200" y="1244600"/>
            <a:ext cx="8509000" cy="4862195"/>
          </a:xfrm>
        </p:spPr>
        <p:txBody>
          <a:bodyPr/>
          <a:lstStyle/>
          <a:p>
            <a:pPr marL="0" indent="0" eaLnBrk="1" hangingPunct="1">
              <a:buNone/>
            </a:pPr>
            <a:r>
              <a:rPr lang="en-US" dirty="0" smtClean="0">
                <a:latin typeface="Arial"/>
                <a:cs typeface="Arial"/>
              </a:rPr>
              <a:t>Where do I get </a:t>
            </a:r>
            <a:r>
              <a:rPr lang="en-US" i="1" dirty="0" smtClean="0">
                <a:latin typeface="Arial"/>
                <a:cs typeface="Arial"/>
              </a:rPr>
              <a:t>the</a:t>
            </a:r>
            <a:r>
              <a:rPr lang="en-US" dirty="0" smtClean="0">
                <a:latin typeface="Arial"/>
                <a:cs typeface="Arial"/>
              </a:rPr>
              <a:t> network?</a:t>
            </a:r>
          </a:p>
          <a:p>
            <a:pPr eaLnBrk="1" hangingPunct="1"/>
            <a:endParaRPr lang="en-US" dirty="0">
              <a:latin typeface="Arial"/>
              <a:ea typeface="ＭＳ Ｐゴシック" charset="0"/>
              <a:cs typeface="Arial"/>
            </a:endParaRPr>
          </a:p>
          <a:p>
            <a:pPr marL="0" indent="0" eaLnBrk="1" hangingPunct="1">
              <a:buNone/>
            </a:pPr>
            <a:r>
              <a:rPr lang="en-US" dirty="0" smtClean="0">
                <a:latin typeface="Arial"/>
                <a:cs typeface="Arial"/>
              </a:rPr>
              <a:t>	</a:t>
            </a:r>
            <a:r>
              <a:rPr lang="en-US" i="1" dirty="0" smtClean="0">
                <a:latin typeface="Arial"/>
                <a:cs typeface="Arial"/>
              </a:rPr>
              <a:t>There is no such thing!</a:t>
            </a:r>
          </a:p>
          <a:p>
            <a:pPr marL="0" indent="0" eaLnBrk="1" hangingPunct="1">
              <a:buNone/>
            </a:pPr>
            <a:endParaRPr lang="en-US" i="1" dirty="0">
              <a:latin typeface="Arial"/>
              <a:cs typeface="Arial"/>
            </a:endParaRPr>
          </a:p>
          <a:p>
            <a:pPr marL="0" indent="0" eaLnBrk="1" hangingPunct="1">
              <a:buNone/>
            </a:pPr>
            <a:r>
              <a:rPr lang="en-US" dirty="0">
                <a:latin typeface="Arial"/>
                <a:cs typeface="Arial"/>
              </a:rPr>
              <a:t>	</a:t>
            </a:r>
            <a:r>
              <a:rPr lang="en-US" dirty="0" smtClean="0">
                <a:latin typeface="Arial"/>
                <a:cs typeface="Arial"/>
              </a:rPr>
              <a:t>… </a:t>
            </a:r>
            <a:r>
              <a:rPr lang="en-US" i="1" dirty="0" smtClean="0">
                <a:latin typeface="Arial"/>
                <a:cs typeface="Arial"/>
              </a:rPr>
              <a:t>in 2016</a:t>
            </a:r>
          </a:p>
          <a:p>
            <a:pPr marL="0" indent="0" eaLnBrk="1" hangingPunct="1">
              <a:buNone/>
            </a:pPr>
            <a:endParaRPr lang="en-US" sz="2000" i="1" dirty="0">
              <a:latin typeface="Arial"/>
              <a:cs typeface="Arial"/>
            </a:endParaRPr>
          </a:p>
          <a:p>
            <a:pPr marL="0" indent="0" algn="ctr" eaLnBrk="1" hangingPunct="1">
              <a:buNone/>
            </a:pPr>
            <a:endParaRPr lang="en-US" b="1" dirty="0" smtClean="0">
              <a:latin typeface="Arial"/>
              <a:cs typeface="Arial"/>
            </a:endParaRPr>
          </a:p>
          <a:p>
            <a:pPr marL="0" indent="0" algn="ctr" eaLnBrk="1" hangingPunct="1">
              <a:buNone/>
            </a:pPr>
            <a:r>
              <a:rPr lang="en-US" b="1" dirty="0" smtClean="0">
                <a:latin typeface="Arial"/>
                <a:cs typeface="Arial"/>
              </a:rPr>
              <a:t>http://ndexbio.org</a:t>
            </a:r>
          </a:p>
        </p:txBody>
      </p:sp>
      <p:pic>
        <p:nvPicPr>
          <p:cNvPr id="2050" name="Picture 2" descr="X:\cellar\data\Cytoscape Logos\NDEx\ndex-logo-250px-w.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91923" y="4239490"/>
            <a:ext cx="4160154" cy="8653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7301947"/>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Title 1"/>
          <p:cNvSpPr>
            <a:spLocks noGrp="1"/>
          </p:cNvSpPr>
          <p:nvPr>
            <p:ph type="title"/>
          </p:nvPr>
        </p:nvSpPr>
        <p:spPr>
          <a:xfrm>
            <a:off x="919163" y="-14941"/>
            <a:ext cx="7996237" cy="850900"/>
          </a:xfrm>
        </p:spPr>
        <p:txBody>
          <a:bodyPr/>
          <a:lstStyle/>
          <a:p>
            <a:pPr eaLnBrk="1" hangingPunct="1"/>
            <a:r>
              <a:rPr lang="en-US" sz="5400" b="1" dirty="0" smtClean="0">
                <a:latin typeface="Arial" panose="020B0604020202020204" pitchFamily="34" charset="0"/>
                <a:cs typeface="Arial" panose="020B0604020202020204" pitchFamily="34" charset="0"/>
              </a:rPr>
              <a:t>Outline</a:t>
            </a:r>
            <a:endParaRPr lang="en-US" sz="5400" b="1"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584200" y="1073467"/>
            <a:ext cx="8509000" cy="5605463"/>
          </a:xfrm>
        </p:spPr>
        <p:txBody>
          <a:bodyPr>
            <a:noAutofit/>
          </a:bodyPr>
          <a:lstStyle/>
          <a:p>
            <a:pPr lvl="0"/>
            <a:r>
              <a:rPr lang="en-AU" sz="2800" dirty="0" smtClean="0">
                <a:latin typeface="Arial"/>
                <a:cs typeface="Arial"/>
              </a:rPr>
              <a:t>Biological Networks</a:t>
            </a:r>
          </a:p>
          <a:p>
            <a:pPr lvl="1"/>
            <a:r>
              <a:rPr lang="en-AU" dirty="0" smtClean="0">
                <a:latin typeface="Arial"/>
                <a:cs typeface="Arial"/>
              </a:rPr>
              <a:t>Why Networks?</a:t>
            </a:r>
            <a:endParaRPr lang="en-AU" dirty="0">
              <a:latin typeface="Arial"/>
              <a:cs typeface="Arial"/>
            </a:endParaRPr>
          </a:p>
          <a:p>
            <a:pPr lvl="1"/>
            <a:r>
              <a:rPr lang="en-AU" dirty="0" smtClean="0">
                <a:latin typeface="Arial"/>
                <a:cs typeface="Arial"/>
              </a:rPr>
              <a:t>Biological Network Taxonomy</a:t>
            </a:r>
          </a:p>
          <a:p>
            <a:pPr lvl="1"/>
            <a:r>
              <a:rPr lang="en-AU" dirty="0" smtClean="0">
                <a:latin typeface="Arial"/>
                <a:cs typeface="Arial"/>
              </a:rPr>
              <a:t>Analytical </a:t>
            </a:r>
            <a:r>
              <a:rPr lang="en-AU" dirty="0">
                <a:latin typeface="Arial"/>
                <a:cs typeface="Arial"/>
              </a:rPr>
              <a:t>Approaches </a:t>
            </a:r>
            <a:endParaRPr lang="en-US" dirty="0">
              <a:latin typeface="Arial"/>
              <a:cs typeface="Arial"/>
            </a:endParaRPr>
          </a:p>
          <a:p>
            <a:pPr lvl="1"/>
            <a:r>
              <a:rPr lang="en-AU" dirty="0" smtClean="0">
                <a:latin typeface="Arial"/>
                <a:cs typeface="Arial"/>
              </a:rPr>
              <a:t>Visualization</a:t>
            </a:r>
          </a:p>
          <a:p>
            <a:pPr lvl="0"/>
            <a:r>
              <a:rPr lang="en-AU" sz="2800" dirty="0">
                <a:latin typeface="Arial"/>
                <a:cs typeface="Arial"/>
              </a:rPr>
              <a:t>Introduction to Cytoscape </a:t>
            </a:r>
          </a:p>
          <a:p>
            <a:pPr lvl="0"/>
            <a:r>
              <a:rPr lang="en-AU" sz="2800" dirty="0" smtClean="0">
                <a:latin typeface="Arial"/>
                <a:cs typeface="Arial"/>
              </a:rPr>
              <a:t>Hands on Tutorial</a:t>
            </a:r>
          </a:p>
          <a:p>
            <a:pPr lvl="1" eaLnBrk="1" hangingPunct="1"/>
            <a:r>
              <a:rPr lang="en-US" sz="2000" dirty="0" smtClean="0">
                <a:latin typeface="Arial"/>
                <a:cs typeface="Arial"/>
              </a:rPr>
              <a:t>Data import</a:t>
            </a:r>
          </a:p>
          <a:p>
            <a:pPr lvl="1" eaLnBrk="1" hangingPunct="1"/>
            <a:r>
              <a:rPr lang="en-US" sz="2000" dirty="0" smtClean="0">
                <a:latin typeface="Arial"/>
                <a:cs typeface="Arial"/>
              </a:rPr>
              <a:t>Layout and apps</a:t>
            </a:r>
          </a:p>
        </p:txBody>
      </p:sp>
    </p:spTree>
    <p:extLst>
      <p:ext uri="{BB962C8B-B14F-4D97-AF65-F5344CB8AC3E}">
        <p14:creationId xmlns:p14="http://schemas.microsoft.com/office/powerpoint/2010/main" val="904813426"/>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quarter" idx="1"/>
          </p:nvPr>
        </p:nvSpPr>
        <p:spPr>
          <a:xfrm>
            <a:off x="457200" y="1219200"/>
            <a:ext cx="4724400" cy="4937125"/>
          </a:xfrm>
        </p:spPr>
        <p:txBody>
          <a:bodyPr>
            <a:normAutofit/>
          </a:bodyPr>
          <a:lstStyle/>
          <a:p>
            <a:pPr marL="0" indent="0" eaLnBrk="1" fontAlgn="auto" hangingPunct="1">
              <a:buFont typeface="Wingdings 3"/>
              <a:buNone/>
              <a:defRPr/>
            </a:pPr>
            <a:r>
              <a:rPr lang="en-US" dirty="0">
                <a:latin typeface="Arial" panose="020B0604020202020204" pitchFamily="34" charset="0"/>
                <a:cs typeface="Arial" panose="020B0604020202020204" pitchFamily="34" charset="0"/>
              </a:rPr>
              <a:t>The levels of organization of </a:t>
            </a:r>
            <a:r>
              <a:rPr lang="en-US" dirty="0" smtClean="0">
                <a:latin typeface="Arial" panose="020B0604020202020204" pitchFamily="34" charset="0"/>
                <a:cs typeface="Arial" panose="020B0604020202020204" pitchFamily="34" charset="0"/>
              </a:rPr>
              <a:t>complex networks:</a:t>
            </a:r>
            <a:endParaRPr lang="en-US" dirty="0">
              <a:latin typeface="Arial" panose="020B0604020202020204" pitchFamily="34" charset="0"/>
              <a:cs typeface="Arial" panose="020B0604020202020204" pitchFamily="34" charset="0"/>
            </a:endParaRPr>
          </a:p>
          <a:p>
            <a:pPr marL="274320" indent="-274320" eaLnBrk="1" fontAlgn="auto" hangingPunct="1">
              <a:buFont typeface="Wingdings 3"/>
              <a:buChar char=""/>
              <a:defRPr/>
            </a:pPr>
            <a:r>
              <a:rPr lang="en-US" sz="2400" dirty="0" smtClean="0">
                <a:latin typeface="Arial" panose="020B0604020202020204" pitchFamily="34" charset="0"/>
                <a:cs typeface="Arial" panose="020B0604020202020204" pitchFamily="34" charset="0"/>
              </a:rPr>
              <a:t>Node </a:t>
            </a:r>
            <a:r>
              <a:rPr lang="en-US" sz="2400" b="1" dirty="0">
                <a:latin typeface="Arial" panose="020B0604020202020204" pitchFamily="34" charset="0"/>
                <a:cs typeface="Arial" panose="020B0604020202020204" pitchFamily="34" charset="0"/>
              </a:rPr>
              <a:t>degree</a:t>
            </a:r>
            <a:r>
              <a:rPr lang="en-US" sz="2400" dirty="0">
                <a:latin typeface="Arial" panose="020B0604020202020204" pitchFamily="34" charset="0"/>
                <a:cs typeface="Arial" panose="020B0604020202020204" pitchFamily="34" charset="0"/>
              </a:rPr>
              <a:t> </a:t>
            </a:r>
            <a:r>
              <a:rPr lang="en-US" sz="2400" dirty="0" smtClean="0">
                <a:latin typeface="Arial" panose="020B0604020202020204" pitchFamily="34" charset="0"/>
                <a:cs typeface="Arial" panose="020B0604020202020204" pitchFamily="34" charset="0"/>
              </a:rPr>
              <a:t>provides information </a:t>
            </a:r>
            <a:r>
              <a:rPr lang="en-US" sz="2400" dirty="0">
                <a:latin typeface="Arial" panose="020B0604020202020204" pitchFamily="34" charset="0"/>
                <a:cs typeface="Arial" panose="020B0604020202020204" pitchFamily="34" charset="0"/>
              </a:rPr>
              <a:t>about single nodes</a:t>
            </a:r>
          </a:p>
          <a:p>
            <a:pPr marL="274320" indent="-274320" eaLnBrk="1" fontAlgn="auto" hangingPunct="1">
              <a:buFont typeface="Wingdings 3"/>
              <a:buChar char=""/>
              <a:defRPr/>
            </a:pPr>
            <a:r>
              <a:rPr lang="en-US" sz="2400" dirty="0" smtClean="0">
                <a:latin typeface="Arial" panose="020B0604020202020204" pitchFamily="34" charset="0"/>
                <a:cs typeface="Arial" panose="020B0604020202020204" pitchFamily="34" charset="0"/>
              </a:rPr>
              <a:t>Three </a:t>
            </a:r>
            <a:r>
              <a:rPr lang="en-US" sz="2400" dirty="0">
                <a:latin typeface="Arial" panose="020B0604020202020204" pitchFamily="34" charset="0"/>
                <a:cs typeface="Arial" panose="020B0604020202020204" pitchFamily="34" charset="0"/>
              </a:rPr>
              <a:t>or more </a:t>
            </a:r>
            <a:r>
              <a:rPr lang="en-US" sz="2400" dirty="0" smtClean="0">
                <a:latin typeface="Arial" panose="020B0604020202020204" pitchFamily="34" charset="0"/>
                <a:cs typeface="Arial" panose="020B0604020202020204" pitchFamily="34" charset="0"/>
              </a:rPr>
              <a:t>nodes represent a </a:t>
            </a:r>
            <a:r>
              <a:rPr lang="en-US" sz="2400" b="1" dirty="0" smtClean="0">
                <a:latin typeface="Arial" panose="020B0604020202020204" pitchFamily="34" charset="0"/>
                <a:cs typeface="Arial" panose="020B0604020202020204" pitchFamily="34" charset="0"/>
              </a:rPr>
              <a:t>motif</a:t>
            </a:r>
            <a:endParaRPr lang="en-US" sz="2400" b="1" dirty="0">
              <a:latin typeface="Arial" panose="020B0604020202020204" pitchFamily="34" charset="0"/>
              <a:cs typeface="Arial" panose="020B0604020202020204" pitchFamily="34" charset="0"/>
            </a:endParaRPr>
          </a:p>
          <a:p>
            <a:pPr marL="274320" indent="-274320" eaLnBrk="1" fontAlgn="auto" hangingPunct="1">
              <a:buFont typeface="Wingdings 3"/>
              <a:buChar char=""/>
              <a:defRPr/>
            </a:pPr>
            <a:r>
              <a:rPr lang="en-US" sz="2400" dirty="0" smtClean="0">
                <a:latin typeface="Arial" panose="020B0604020202020204" pitchFamily="34" charset="0"/>
                <a:cs typeface="Arial" panose="020B0604020202020204" pitchFamily="34" charset="0"/>
              </a:rPr>
              <a:t>Larger </a:t>
            </a:r>
            <a:r>
              <a:rPr lang="en-US" sz="2400" dirty="0">
                <a:latin typeface="Arial" panose="020B0604020202020204" pitchFamily="34" charset="0"/>
                <a:cs typeface="Arial" panose="020B0604020202020204" pitchFamily="34" charset="0"/>
              </a:rPr>
              <a:t>groups of nodes </a:t>
            </a:r>
            <a:r>
              <a:rPr lang="en-US" sz="2400" dirty="0" smtClean="0">
                <a:latin typeface="Arial" panose="020B0604020202020204" pitchFamily="34" charset="0"/>
                <a:cs typeface="Arial" panose="020B0604020202020204" pitchFamily="34" charset="0"/>
              </a:rPr>
              <a:t>are called </a:t>
            </a:r>
            <a:r>
              <a:rPr lang="en-US" sz="2400" b="1" dirty="0">
                <a:latin typeface="Arial" panose="020B0604020202020204" pitchFamily="34" charset="0"/>
                <a:cs typeface="Arial" panose="020B0604020202020204" pitchFamily="34" charset="0"/>
              </a:rPr>
              <a:t>modules</a:t>
            </a:r>
            <a:r>
              <a:rPr lang="en-US" sz="2400" dirty="0">
                <a:latin typeface="Arial" panose="020B0604020202020204" pitchFamily="34" charset="0"/>
                <a:cs typeface="Arial" panose="020B0604020202020204" pitchFamily="34" charset="0"/>
              </a:rPr>
              <a:t> or </a:t>
            </a:r>
            <a:r>
              <a:rPr lang="en-US" sz="2400" b="1" dirty="0">
                <a:latin typeface="Arial" panose="020B0604020202020204" pitchFamily="34" charset="0"/>
                <a:cs typeface="Arial" panose="020B0604020202020204" pitchFamily="34" charset="0"/>
              </a:rPr>
              <a:t>communities</a:t>
            </a:r>
          </a:p>
          <a:p>
            <a:pPr marL="274320" indent="-274320" eaLnBrk="1" fontAlgn="auto" hangingPunct="1">
              <a:buFont typeface="Wingdings 3"/>
              <a:buChar char=""/>
              <a:defRPr/>
            </a:pPr>
            <a:r>
              <a:rPr lang="en-US" sz="2400" b="1" dirty="0" smtClean="0">
                <a:latin typeface="Arial" panose="020B0604020202020204" pitchFamily="34" charset="0"/>
                <a:cs typeface="Arial" panose="020B0604020202020204" pitchFamily="34" charset="0"/>
              </a:rPr>
              <a:t>Hierarchy</a:t>
            </a:r>
            <a:r>
              <a:rPr lang="en-US" sz="2400" dirty="0" smtClean="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describes how </a:t>
            </a:r>
            <a:r>
              <a:rPr lang="en-US" sz="2400" dirty="0" smtClean="0">
                <a:latin typeface="Arial" panose="020B0604020202020204" pitchFamily="34" charset="0"/>
                <a:cs typeface="Arial" panose="020B0604020202020204" pitchFamily="34" charset="0"/>
              </a:rPr>
              <a:t>the various </a:t>
            </a:r>
            <a:r>
              <a:rPr lang="en-US" sz="2400" dirty="0">
                <a:latin typeface="Arial" panose="020B0604020202020204" pitchFamily="34" charset="0"/>
                <a:cs typeface="Arial" panose="020B0604020202020204" pitchFamily="34" charset="0"/>
              </a:rPr>
              <a:t>structural elements </a:t>
            </a:r>
            <a:r>
              <a:rPr lang="en-US" sz="2400" dirty="0" smtClean="0">
                <a:latin typeface="Arial" panose="020B0604020202020204" pitchFamily="34" charset="0"/>
                <a:cs typeface="Arial" panose="020B0604020202020204" pitchFamily="34" charset="0"/>
              </a:rPr>
              <a:t>are combined</a:t>
            </a:r>
            <a:endParaRPr lang="en-US" sz="2400" dirty="0">
              <a:latin typeface="Arial" panose="020B0604020202020204" pitchFamily="34" charset="0"/>
              <a:cs typeface="Arial" panose="020B0604020202020204" pitchFamily="34" charset="0"/>
            </a:endParaRPr>
          </a:p>
        </p:txBody>
      </p:sp>
      <p:pic>
        <p:nvPicPr>
          <p:cNvPr id="3379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05438" y="1371600"/>
            <a:ext cx="3130550" cy="4857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1"/>
          <p:cNvSpPr txBox="1">
            <a:spLocks/>
          </p:cNvSpPr>
          <p:nvPr/>
        </p:nvSpPr>
        <p:spPr>
          <a:xfrm>
            <a:off x="919163" y="119528"/>
            <a:ext cx="7996237" cy="850900"/>
          </a:xfrm>
          <a:prstGeom prst="rect">
            <a:avLst/>
          </a:prstGeom>
        </p:spPr>
        <p:txBody>
          <a:bodyPr/>
          <a:lstStyle>
            <a:lvl1pPr algn="ctr" rtl="0" eaLnBrk="0" fontAlgn="base" hangingPunct="0">
              <a:spcBef>
                <a:spcPct val="0"/>
              </a:spcBef>
              <a:spcAft>
                <a:spcPct val="0"/>
              </a:spcAft>
              <a:defRPr sz="4000">
                <a:solidFill>
                  <a:schemeClr val="bg1"/>
                </a:solidFill>
                <a:latin typeface="Arial"/>
                <a:ea typeface="ＭＳ Ｐゴシック" charset="0"/>
                <a:cs typeface="ＭＳ Ｐゴシック" charset="0"/>
              </a:defRPr>
            </a:lvl1pPr>
            <a:lvl2pPr algn="ctr" rtl="0" eaLnBrk="0" fontAlgn="base" hangingPunct="0">
              <a:spcBef>
                <a:spcPct val="0"/>
              </a:spcBef>
              <a:spcAft>
                <a:spcPct val="0"/>
              </a:spcAft>
              <a:defRPr sz="4400">
                <a:solidFill>
                  <a:schemeClr val="bg1"/>
                </a:solidFill>
                <a:latin typeface="Times New Roman" pitchFamily="-112" charset="0"/>
                <a:ea typeface="ＭＳ Ｐゴシック" charset="0"/>
                <a:cs typeface="ＭＳ Ｐゴシック" charset="0"/>
              </a:defRPr>
            </a:lvl2pPr>
            <a:lvl3pPr algn="ctr" rtl="0" eaLnBrk="0" fontAlgn="base" hangingPunct="0">
              <a:spcBef>
                <a:spcPct val="0"/>
              </a:spcBef>
              <a:spcAft>
                <a:spcPct val="0"/>
              </a:spcAft>
              <a:defRPr sz="4400">
                <a:solidFill>
                  <a:schemeClr val="bg1"/>
                </a:solidFill>
                <a:latin typeface="Times New Roman" pitchFamily="-112" charset="0"/>
                <a:ea typeface="ＭＳ Ｐゴシック" charset="0"/>
                <a:cs typeface="ＭＳ Ｐゴシック" charset="0"/>
              </a:defRPr>
            </a:lvl3pPr>
            <a:lvl4pPr algn="ctr" rtl="0" eaLnBrk="0" fontAlgn="base" hangingPunct="0">
              <a:spcBef>
                <a:spcPct val="0"/>
              </a:spcBef>
              <a:spcAft>
                <a:spcPct val="0"/>
              </a:spcAft>
              <a:defRPr sz="4400">
                <a:solidFill>
                  <a:schemeClr val="bg1"/>
                </a:solidFill>
                <a:latin typeface="Times New Roman" pitchFamily="-112" charset="0"/>
                <a:ea typeface="ＭＳ Ｐゴシック" charset="0"/>
                <a:cs typeface="ＭＳ Ｐゴシック" charset="0"/>
              </a:defRPr>
            </a:lvl4pPr>
            <a:lvl5pPr algn="ctr" rtl="0" eaLnBrk="0" fontAlgn="base" hangingPunct="0">
              <a:spcBef>
                <a:spcPct val="0"/>
              </a:spcBef>
              <a:spcAft>
                <a:spcPct val="0"/>
              </a:spcAft>
              <a:defRPr sz="4400">
                <a:solidFill>
                  <a:schemeClr val="bg1"/>
                </a:solidFill>
                <a:latin typeface="Times New Roman" pitchFamily="-112" charset="0"/>
                <a:ea typeface="ＭＳ Ｐゴシック" charset="0"/>
                <a:cs typeface="ＭＳ Ｐゴシック" charset="0"/>
              </a:defRPr>
            </a:lvl5pPr>
            <a:lvl6pPr marL="457200" algn="ctr" rtl="0" eaLnBrk="1" fontAlgn="base" hangingPunct="1">
              <a:spcBef>
                <a:spcPct val="0"/>
              </a:spcBef>
              <a:spcAft>
                <a:spcPct val="0"/>
              </a:spcAft>
              <a:defRPr sz="4400">
                <a:solidFill>
                  <a:schemeClr val="bg1"/>
                </a:solidFill>
                <a:latin typeface="Times New Roman" pitchFamily="-112" charset="0"/>
              </a:defRPr>
            </a:lvl6pPr>
            <a:lvl7pPr marL="914400" algn="ctr" rtl="0" eaLnBrk="1" fontAlgn="base" hangingPunct="1">
              <a:spcBef>
                <a:spcPct val="0"/>
              </a:spcBef>
              <a:spcAft>
                <a:spcPct val="0"/>
              </a:spcAft>
              <a:defRPr sz="4400">
                <a:solidFill>
                  <a:schemeClr val="bg1"/>
                </a:solidFill>
                <a:latin typeface="Times New Roman" pitchFamily="-112" charset="0"/>
              </a:defRPr>
            </a:lvl7pPr>
            <a:lvl8pPr marL="1371600" algn="ctr" rtl="0" eaLnBrk="1" fontAlgn="base" hangingPunct="1">
              <a:spcBef>
                <a:spcPct val="0"/>
              </a:spcBef>
              <a:spcAft>
                <a:spcPct val="0"/>
              </a:spcAft>
              <a:defRPr sz="4400">
                <a:solidFill>
                  <a:schemeClr val="bg1"/>
                </a:solidFill>
                <a:latin typeface="Times New Roman" pitchFamily="-112" charset="0"/>
              </a:defRPr>
            </a:lvl8pPr>
            <a:lvl9pPr marL="1828800" algn="ctr" rtl="0" eaLnBrk="1" fontAlgn="base" hangingPunct="1">
              <a:spcBef>
                <a:spcPct val="0"/>
              </a:spcBef>
              <a:spcAft>
                <a:spcPct val="0"/>
              </a:spcAft>
              <a:defRPr sz="4400">
                <a:solidFill>
                  <a:schemeClr val="bg1"/>
                </a:solidFill>
                <a:latin typeface="Times New Roman" pitchFamily="-112" charset="0"/>
              </a:defRPr>
            </a:lvl9pPr>
          </a:lstStyle>
          <a:p>
            <a:pPr defTabSz="914400"/>
            <a:r>
              <a:rPr lang="en-US" b="1" kern="0" smtClean="0"/>
              <a:t>Analytical Approaches</a:t>
            </a:r>
            <a:endParaRPr lang="en-US" b="1" kern="0" dirty="0"/>
          </a:p>
        </p:txBody>
      </p:sp>
    </p:spTree>
    <p:extLst>
      <p:ext uri="{BB962C8B-B14F-4D97-AF65-F5344CB8AC3E}">
        <p14:creationId xmlns:p14="http://schemas.microsoft.com/office/powerpoint/2010/main" val="2147575564"/>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728672" y="1045025"/>
            <a:ext cx="7654557" cy="5232543"/>
          </a:xfrm>
          <a:prstGeom prst="rect">
            <a:avLst/>
          </a:prstGeom>
        </p:spPr>
      </p:pic>
      <p:sp>
        <p:nvSpPr>
          <p:cNvPr id="7" name="Title 1"/>
          <p:cNvSpPr txBox="1">
            <a:spLocks/>
          </p:cNvSpPr>
          <p:nvPr/>
        </p:nvSpPr>
        <p:spPr>
          <a:xfrm>
            <a:off x="919163" y="119528"/>
            <a:ext cx="7996237" cy="850900"/>
          </a:xfrm>
          <a:prstGeom prst="rect">
            <a:avLst/>
          </a:prstGeom>
        </p:spPr>
        <p:txBody>
          <a:bodyPr/>
          <a:lstStyle>
            <a:lvl1pPr algn="ctr" rtl="0" eaLnBrk="0" fontAlgn="base" hangingPunct="0">
              <a:spcBef>
                <a:spcPct val="0"/>
              </a:spcBef>
              <a:spcAft>
                <a:spcPct val="0"/>
              </a:spcAft>
              <a:defRPr sz="4000">
                <a:solidFill>
                  <a:schemeClr val="bg1"/>
                </a:solidFill>
                <a:latin typeface="Arial"/>
                <a:ea typeface="ＭＳ Ｐゴシック" charset="0"/>
                <a:cs typeface="ＭＳ Ｐゴシック" charset="0"/>
              </a:defRPr>
            </a:lvl1pPr>
            <a:lvl2pPr algn="ctr" rtl="0" eaLnBrk="0" fontAlgn="base" hangingPunct="0">
              <a:spcBef>
                <a:spcPct val="0"/>
              </a:spcBef>
              <a:spcAft>
                <a:spcPct val="0"/>
              </a:spcAft>
              <a:defRPr sz="4400">
                <a:solidFill>
                  <a:schemeClr val="bg1"/>
                </a:solidFill>
                <a:latin typeface="Times New Roman" pitchFamily="-112" charset="0"/>
                <a:ea typeface="ＭＳ Ｐゴシック" charset="0"/>
                <a:cs typeface="ＭＳ Ｐゴシック" charset="0"/>
              </a:defRPr>
            </a:lvl2pPr>
            <a:lvl3pPr algn="ctr" rtl="0" eaLnBrk="0" fontAlgn="base" hangingPunct="0">
              <a:spcBef>
                <a:spcPct val="0"/>
              </a:spcBef>
              <a:spcAft>
                <a:spcPct val="0"/>
              </a:spcAft>
              <a:defRPr sz="4400">
                <a:solidFill>
                  <a:schemeClr val="bg1"/>
                </a:solidFill>
                <a:latin typeface="Times New Roman" pitchFamily="-112" charset="0"/>
                <a:ea typeface="ＭＳ Ｐゴシック" charset="0"/>
                <a:cs typeface="ＭＳ Ｐゴシック" charset="0"/>
              </a:defRPr>
            </a:lvl3pPr>
            <a:lvl4pPr algn="ctr" rtl="0" eaLnBrk="0" fontAlgn="base" hangingPunct="0">
              <a:spcBef>
                <a:spcPct val="0"/>
              </a:spcBef>
              <a:spcAft>
                <a:spcPct val="0"/>
              </a:spcAft>
              <a:defRPr sz="4400">
                <a:solidFill>
                  <a:schemeClr val="bg1"/>
                </a:solidFill>
                <a:latin typeface="Times New Roman" pitchFamily="-112" charset="0"/>
                <a:ea typeface="ＭＳ Ｐゴシック" charset="0"/>
                <a:cs typeface="ＭＳ Ｐゴシック" charset="0"/>
              </a:defRPr>
            </a:lvl4pPr>
            <a:lvl5pPr algn="ctr" rtl="0" eaLnBrk="0" fontAlgn="base" hangingPunct="0">
              <a:spcBef>
                <a:spcPct val="0"/>
              </a:spcBef>
              <a:spcAft>
                <a:spcPct val="0"/>
              </a:spcAft>
              <a:defRPr sz="4400">
                <a:solidFill>
                  <a:schemeClr val="bg1"/>
                </a:solidFill>
                <a:latin typeface="Times New Roman" pitchFamily="-112" charset="0"/>
                <a:ea typeface="ＭＳ Ｐゴシック" charset="0"/>
                <a:cs typeface="ＭＳ Ｐゴシック" charset="0"/>
              </a:defRPr>
            </a:lvl5pPr>
            <a:lvl6pPr marL="457200" algn="ctr" rtl="0" eaLnBrk="1" fontAlgn="base" hangingPunct="1">
              <a:spcBef>
                <a:spcPct val="0"/>
              </a:spcBef>
              <a:spcAft>
                <a:spcPct val="0"/>
              </a:spcAft>
              <a:defRPr sz="4400">
                <a:solidFill>
                  <a:schemeClr val="bg1"/>
                </a:solidFill>
                <a:latin typeface="Times New Roman" pitchFamily="-112" charset="0"/>
              </a:defRPr>
            </a:lvl6pPr>
            <a:lvl7pPr marL="914400" algn="ctr" rtl="0" eaLnBrk="1" fontAlgn="base" hangingPunct="1">
              <a:spcBef>
                <a:spcPct val="0"/>
              </a:spcBef>
              <a:spcAft>
                <a:spcPct val="0"/>
              </a:spcAft>
              <a:defRPr sz="4400">
                <a:solidFill>
                  <a:schemeClr val="bg1"/>
                </a:solidFill>
                <a:latin typeface="Times New Roman" pitchFamily="-112" charset="0"/>
              </a:defRPr>
            </a:lvl7pPr>
            <a:lvl8pPr marL="1371600" algn="ctr" rtl="0" eaLnBrk="1" fontAlgn="base" hangingPunct="1">
              <a:spcBef>
                <a:spcPct val="0"/>
              </a:spcBef>
              <a:spcAft>
                <a:spcPct val="0"/>
              </a:spcAft>
              <a:defRPr sz="4400">
                <a:solidFill>
                  <a:schemeClr val="bg1"/>
                </a:solidFill>
                <a:latin typeface="Times New Roman" pitchFamily="-112" charset="0"/>
              </a:defRPr>
            </a:lvl8pPr>
            <a:lvl9pPr marL="1828800" algn="ctr" rtl="0" eaLnBrk="1" fontAlgn="base" hangingPunct="1">
              <a:spcBef>
                <a:spcPct val="0"/>
              </a:spcBef>
              <a:spcAft>
                <a:spcPct val="0"/>
              </a:spcAft>
              <a:defRPr sz="4400">
                <a:solidFill>
                  <a:schemeClr val="bg1"/>
                </a:solidFill>
                <a:latin typeface="Times New Roman" pitchFamily="-112" charset="0"/>
              </a:defRPr>
            </a:lvl9pPr>
          </a:lstStyle>
          <a:p>
            <a:pPr defTabSz="914400"/>
            <a:r>
              <a:rPr lang="en-US" b="1" kern="0" smtClean="0"/>
              <a:t>Analytical Approaches</a:t>
            </a:r>
            <a:endParaRPr lang="en-US" b="1" kern="0" dirty="0"/>
          </a:p>
        </p:txBody>
      </p:sp>
      <p:sp>
        <p:nvSpPr>
          <p:cNvPr id="6" name="TextBox 5"/>
          <p:cNvSpPr txBox="1"/>
          <p:nvPr/>
        </p:nvSpPr>
        <p:spPr>
          <a:xfrm>
            <a:off x="5723226" y="6437188"/>
            <a:ext cx="3421955" cy="369332"/>
          </a:xfrm>
          <a:prstGeom prst="rect">
            <a:avLst/>
          </a:prstGeom>
          <a:noFill/>
        </p:spPr>
        <p:txBody>
          <a:bodyPr wrap="none" rtlCol="0">
            <a:spAutoFit/>
          </a:bodyPr>
          <a:lstStyle/>
          <a:p>
            <a:r>
              <a:rPr lang="en-US" b="1" dirty="0" err="1" smtClean="0"/>
              <a:t>Piñero</a:t>
            </a:r>
            <a:r>
              <a:rPr lang="en-US" b="1" dirty="0" smtClean="0"/>
              <a:t>, </a:t>
            </a:r>
            <a:r>
              <a:rPr lang="en-US" b="1" i="1" dirty="0" err="1" smtClean="0"/>
              <a:t>Sci</a:t>
            </a:r>
            <a:r>
              <a:rPr lang="en-US" b="1" i="1" dirty="0" smtClean="0"/>
              <a:t> Rep,</a:t>
            </a:r>
            <a:r>
              <a:rPr lang="en-US" b="1" dirty="0" smtClean="0"/>
              <a:t> 15 April 2016</a:t>
            </a:r>
            <a:endParaRPr lang="en-US" b="1" dirty="0"/>
          </a:p>
        </p:txBody>
      </p:sp>
    </p:spTree>
    <p:extLst>
      <p:ext uri="{BB962C8B-B14F-4D97-AF65-F5344CB8AC3E}">
        <p14:creationId xmlns:p14="http://schemas.microsoft.com/office/powerpoint/2010/main" val="2220231896"/>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1" name="Content Placeholder 4"/>
          <p:cNvSpPr>
            <a:spLocks noGrp="1"/>
          </p:cNvSpPr>
          <p:nvPr>
            <p:ph sz="quarter" idx="1"/>
          </p:nvPr>
        </p:nvSpPr>
        <p:spPr>
          <a:xfrm>
            <a:off x="457201" y="1109472"/>
            <a:ext cx="4191524" cy="2584703"/>
          </a:xfrm>
        </p:spPr>
        <p:txBody>
          <a:bodyPr/>
          <a:lstStyle/>
          <a:p>
            <a:pPr marL="0" indent="0" eaLnBrk="1" hangingPunct="1">
              <a:lnSpc>
                <a:spcPct val="90000"/>
              </a:lnSpc>
              <a:buNone/>
            </a:pPr>
            <a:r>
              <a:rPr lang="en-US" altLang="en-US" sz="2200" b="1" dirty="0" smtClean="0">
                <a:latin typeface="Arial" panose="020B0604020202020204" pitchFamily="34" charset="0"/>
                <a:cs typeface="Arial" panose="020B0604020202020204" pitchFamily="34" charset="0"/>
              </a:rPr>
              <a:t>Network topology statistics</a:t>
            </a:r>
            <a:r>
              <a:rPr lang="en-US" altLang="en-US" sz="2200" dirty="0" smtClean="0">
                <a:latin typeface="Arial" panose="020B0604020202020204" pitchFamily="34" charset="0"/>
                <a:cs typeface="Arial" panose="020B0604020202020204" pitchFamily="34" charset="0"/>
              </a:rPr>
              <a:t> such as node degree</a:t>
            </a:r>
            <a:r>
              <a:rPr lang="en-US" altLang="en-US" sz="2200" dirty="0">
                <a:latin typeface="Arial" panose="020B0604020202020204" pitchFamily="34" charset="0"/>
                <a:cs typeface="Arial" panose="020B0604020202020204" pitchFamily="34" charset="0"/>
              </a:rPr>
              <a:t>, degree distribution, </a:t>
            </a:r>
            <a:r>
              <a:rPr lang="en-US" altLang="en-US" sz="2200" dirty="0" err="1">
                <a:latin typeface="Arial" panose="020B0604020202020204" pitchFamily="34" charset="0"/>
                <a:cs typeface="Arial" panose="020B0604020202020204" pitchFamily="34" charset="0"/>
              </a:rPr>
              <a:t>centralitiy</a:t>
            </a:r>
            <a:r>
              <a:rPr lang="en-US" altLang="en-US" sz="2200" dirty="0" smtClean="0">
                <a:latin typeface="Arial" panose="020B0604020202020204" pitchFamily="34" charset="0"/>
                <a:cs typeface="Arial" panose="020B0604020202020204" pitchFamily="34" charset="0"/>
              </a:rPr>
              <a:t>, clustering coefficient, shortest paths, and robustness of the network to the random removal of single nodes</a:t>
            </a:r>
            <a:r>
              <a:rPr lang="en-US" altLang="en-US" sz="2200" dirty="0">
                <a:latin typeface="Arial" panose="020B0604020202020204" pitchFamily="34" charset="0"/>
                <a:cs typeface="Arial" panose="020B0604020202020204" pitchFamily="34" charset="0"/>
              </a:rPr>
              <a:t> </a:t>
            </a:r>
            <a:r>
              <a:rPr lang="en-US" altLang="en-US" sz="2200" dirty="0" smtClean="0">
                <a:latin typeface="Arial" panose="020B0604020202020204" pitchFamily="34" charset="0"/>
                <a:cs typeface="Arial" panose="020B0604020202020204" pitchFamily="34" charset="0"/>
              </a:rPr>
              <a:t>are important network characteristics.</a:t>
            </a:r>
          </a:p>
        </p:txBody>
      </p:sp>
      <p:sp>
        <p:nvSpPr>
          <p:cNvPr id="24582" name="Content Placeholder 5"/>
          <p:cNvSpPr>
            <a:spLocks noGrp="1"/>
          </p:cNvSpPr>
          <p:nvPr>
            <p:ph sz="quarter" idx="2"/>
          </p:nvPr>
        </p:nvSpPr>
        <p:spPr>
          <a:xfrm>
            <a:off x="4632325" y="1106298"/>
            <a:ext cx="4057650" cy="2587877"/>
          </a:xfrm>
        </p:spPr>
        <p:txBody>
          <a:bodyPr/>
          <a:lstStyle/>
          <a:p>
            <a:pPr marL="0" indent="0" eaLnBrk="1" hangingPunct="1">
              <a:lnSpc>
                <a:spcPct val="90000"/>
              </a:lnSpc>
              <a:spcAft>
                <a:spcPts val="600"/>
              </a:spcAft>
              <a:buNone/>
            </a:pPr>
            <a:r>
              <a:rPr lang="en-US" altLang="en-US" sz="2200" b="1" dirty="0" smtClean="0">
                <a:latin typeface="Arial" panose="020B0604020202020204" pitchFamily="34" charset="0"/>
                <a:cs typeface="Arial" panose="020B0604020202020204" pitchFamily="34" charset="0"/>
              </a:rPr>
              <a:t>Motif analysis</a:t>
            </a:r>
            <a:r>
              <a:rPr lang="en-US" altLang="en-US" sz="2200" dirty="0" smtClean="0">
                <a:latin typeface="Arial" panose="020B0604020202020204" pitchFamily="34" charset="0"/>
                <a:cs typeface="Arial" panose="020B0604020202020204" pitchFamily="34" charset="0"/>
              </a:rPr>
              <a:t> is the identification of small network patterns that are over-represented when compared with a randomized version of the same network. Regulatory elements are often composed of such motifs.</a:t>
            </a:r>
          </a:p>
        </p:txBody>
      </p:sp>
      <p:sp>
        <p:nvSpPr>
          <p:cNvPr id="8" name="Title 1"/>
          <p:cNvSpPr>
            <a:spLocks noGrp="1"/>
          </p:cNvSpPr>
          <p:nvPr>
            <p:ph type="title"/>
          </p:nvPr>
        </p:nvSpPr>
        <p:spPr>
          <a:xfrm>
            <a:off x="919163" y="119528"/>
            <a:ext cx="7996237" cy="850900"/>
          </a:xfrm>
        </p:spPr>
        <p:txBody>
          <a:bodyPr/>
          <a:lstStyle/>
          <a:p>
            <a:pPr lvl="0"/>
            <a:r>
              <a:rPr lang="en-US" b="1" dirty="0" smtClean="0"/>
              <a:t>Analytical Approaches</a:t>
            </a:r>
            <a:endParaRPr lang="en-US" b="1" dirty="0"/>
          </a:p>
        </p:txBody>
      </p:sp>
      <p:sp>
        <p:nvSpPr>
          <p:cNvPr id="4" name="Rectangle 3"/>
          <p:cNvSpPr/>
          <p:nvPr/>
        </p:nvSpPr>
        <p:spPr>
          <a:xfrm>
            <a:off x="457200" y="3919343"/>
            <a:ext cx="4191524" cy="2225225"/>
          </a:xfrm>
          <a:prstGeom prst="rect">
            <a:avLst/>
          </a:prstGeom>
        </p:spPr>
        <p:txBody>
          <a:bodyPr wrap="square">
            <a:spAutoFit/>
          </a:bodyPr>
          <a:lstStyle/>
          <a:p>
            <a:pPr lvl="0" defTabSz="914400">
              <a:lnSpc>
                <a:spcPct val="90000"/>
              </a:lnSpc>
              <a:spcBef>
                <a:spcPct val="20000"/>
              </a:spcBef>
            </a:pPr>
            <a:r>
              <a:rPr lang="en-US" altLang="en-US" sz="2200" b="1" kern="0" dirty="0">
                <a:solidFill>
                  <a:srgbClr val="000000"/>
                </a:solidFill>
                <a:latin typeface="Arial" panose="020B0604020202020204" pitchFamily="34" charset="0"/>
                <a:cs typeface="Arial" panose="020B0604020202020204" pitchFamily="34" charset="0"/>
              </a:rPr>
              <a:t>Modularity</a:t>
            </a:r>
            <a:r>
              <a:rPr lang="en-US" altLang="en-US" sz="2200" kern="0" dirty="0">
                <a:solidFill>
                  <a:srgbClr val="000000"/>
                </a:solidFill>
                <a:latin typeface="Arial" panose="020B0604020202020204" pitchFamily="34" charset="0"/>
                <a:cs typeface="Arial" panose="020B0604020202020204" pitchFamily="34" charset="0"/>
              </a:rPr>
              <a:t> refers to the identification of sub-networks of interconnected nodes that might represent molecules physically or functionally linked that work coordinately to achieve a specific function.</a:t>
            </a:r>
          </a:p>
        </p:txBody>
      </p:sp>
      <p:sp>
        <p:nvSpPr>
          <p:cNvPr id="6" name="Rectangle 5"/>
          <p:cNvSpPr/>
          <p:nvPr/>
        </p:nvSpPr>
        <p:spPr>
          <a:xfrm>
            <a:off x="4632324" y="3966533"/>
            <a:ext cx="4057650" cy="2225225"/>
          </a:xfrm>
          <a:prstGeom prst="rect">
            <a:avLst/>
          </a:prstGeom>
        </p:spPr>
        <p:txBody>
          <a:bodyPr wrap="square">
            <a:spAutoFit/>
          </a:bodyPr>
          <a:lstStyle/>
          <a:p>
            <a:pPr lvl="0" defTabSz="914400">
              <a:lnSpc>
                <a:spcPct val="90000"/>
              </a:lnSpc>
              <a:spcBef>
                <a:spcPct val="20000"/>
              </a:spcBef>
              <a:spcAft>
                <a:spcPts val="600"/>
              </a:spcAft>
            </a:pPr>
            <a:r>
              <a:rPr lang="en-US" altLang="en-US" sz="2200" b="1" kern="0" dirty="0">
                <a:solidFill>
                  <a:srgbClr val="000000"/>
                </a:solidFill>
                <a:latin typeface="Arial" panose="020B0604020202020204" pitchFamily="34" charset="0"/>
                <a:cs typeface="Arial" panose="020B0604020202020204" pitchFamily="34" charset="0"/>
              </a:rPr>
              <a:t>Network alignment and comparison</a:t>
            </a:r>
            <a:r>
              <a:rPr lang="en-US" altLang="en-US" sz="2200" kern="0" dirty="0">
                <a:solidFill>
                  <a:srgbClr val="000000"/>
                </a:solidFill>
                <a:latin typeface="Arial" panose="020B0604020202020204" pitchFamily="34" charset="0"/>
                <a:cs typeface="Arial" panose="020B0604020202020204" pitchFamily="34" charset="0"/>
              </a:rPr>
              <a:t> tools can identify similarities between networks and have been used to study evolutionary relationships between protein networks of organisms. </a:t>
            </a:r>
          </a:p>
        </p:txBody>
      </p:sp>
    </p:spTree>
    <p:extLst>
      <p:ext uri="{BB962C8B-B14F-4D97-AF65-F5344CB8AC3E}">
        <p14:creationId xmlns:p14="http://schemas.microsoft.com/office/powerpoint/2010/main" val="24963306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4582">
                                            <p:txEl>
                                              <p:pRg st="0" end="0"/>
                                            </p:txEl>
                                          </p:spTgt>
                                        </p:tgtEl>
                                        <p:attrNameLst>
                                          <p:attrName>style.visibility</p:attrName>
                                        </p:attrNameLst>
                                      </p:cBhvr>
                                      <p:to>
                                        <p:strVal val="visible"/>
                                      </p:to>
                                    </p:set>
                                    <p:anim calcmode="lin" valueType="num">
                                      <p:cBhvr additive="base">
                                        <p:cTn id="13" dur="500" fill="hold"/>
                                        <p:tgtEl>
                                          <p:spTgt spid="24582">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458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82" grpId="0" build="p"/>
      <p:bldP spid="4" grpId="0"/>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84200" y="1254539"/>
            <a:ext cx="8509000" cy="5211763"/>
          </a:xfrm>
        </p:spPr>
        <p:txBody>
          <a:bodyPr>
            <a:normAutofit/>
          </a:bodyPr>
          <a:lstStyle/>
          <a:p>
            <a:pPr lvl="0"/>
            <a:r>
              <a:rPr lang="en-US" dirty="0" smtClean="0">
                <a:latin typeface="Arial"/>
                <a:cs typeface="Arial"/>
              </a:rPr>
              <a:t>Concepts</a:t>
            </a:r>
          </a:p>
          <a:p>
            <a:pPr lvl="1"/>
            <a:r>
              <a:rPr lang="en-US" dirty="0" smtClean="0">
                <a:latin typeface="Arial"/>
                <a:cs typeface="Arial"/>
              </a:rPr>
              <a:t>Graph/Network correspondence</a:t>
            </a:r>
          </a:p>
          <a:p>
            <a:pPr lvl="1"/>
            <a:r>
              <a:rPr lang="en-US" dirty="0" smtClean="0">
                <a:latin typeface="Arial"/>
                <a:cs typeface="Arial"/>
              </a:rPr>
              <a:t>Node/Vertex correspondence</a:t>
            </a:r>
          </a:p>
          <a:p>
            <a:pPr lvl="1"/>
            <a:r>
              <a:rPr lang="en-US" dirty="0" smtClean="0">
                <a:latin typeface="Arial"/>
                <a:cs typeface="Arial"/>
              </a:rPr>
              <a:t>Edge directedness</a:t>
            </a:r>
          </a:p>
          <a:p>
            <a:pPr lvl="2"/>
            <a:r>
              <a:rPr lang="en-US" dirty="0" smtClean="0">
                <a:latin typeface="Arial"/>
                <a:cs typeface="Arial"/>
              </a:rPr>
              <a:t>Usually a network property</a:t>
            </a:r>
          </a:p>
          <a:p>
            <a:pPr lvl="1"/>
            <a:r>
              <a:rPr lang="en-US" dirty="0" smtClean="0">
                <a:latin typeface="Arial"/>
                <a:cs typeface="Arial"/>
              </a:rPr>
              <a:t>Multigraph</a:t>
            </a:r>
          </a:p>
          <a:p>
            <a:pPr lvl="2"/>
            <a:r>
              <a:rPr lang="en-US" dirty="0" smtClean="0">
                <a:latin typeface="Arial"/>
                <a:cs typeface="Arial"/>
              </a:rPr>
              <a:t>Allow multiple</a:t>
            </a:r>
            <a:r>
              <a:rPr lang="en-US" baseline="0" dirty="0" smtClean="0">
                <a:latin typeface="Arial"/>
                <a:cs typeface="Arial"/>
              </a:rPr>
              <a:t> edges between nodes</a:t>
            </a:r>
          </a:p>
          <a:p>
            <a:pPr lvl="1"/>
            <a:r>
              <a:rPr lang="en-US" dirty="0" err="1" smtClean="0">
                <a:latin typeface="Arial"/>
                <a:cs typeface="Arial"/>
              </a:rPr>
              <a:t>Hypergraph</a:t>
            </a:r>
            <a:endParaRPr lang="en-US" dirty="0" smtClean="0">
              <a:latin typeface="Arial"/>
              <a:cs typeface="Arial"/>
            </a:endParaRPr>
          </a:p>
          <a:p>
            <a:pPr lvl="2"/>
            <a:r>
              <a:rPr lang="en-US" dirty="0" smtClean="0">
                <a:latin typeface="Arial"/>
                <a:cs typeface="Arial"/>
              </a:rPr>
              <a:t>Allow edges to connect more than 2 nodes</a:t>
            </a:r>
          </a:p>
        </p:txBody>
      </p:sp>
      <p:sp>
        <p:nvSpPr>
          <p:cNvPr id="2" name="Title 1"/>
          <p:cNvSpPr>
            <a:spLocks noGrp="1"/>
          </p:cNvSpPr>
          <p:nvPr>
            <p:ph type="title"/>
          </p:nvPr>
        </p:nvSpPr>
        <p:spPr>
          <a:xfrm>
            <a:off x="919163" y="119528"/>
            <a:ext cx="7996237" cy="850900"/>
          </a:xfrm>
        </p:spPr>
        <p:txBody>
          <a:bodyPr/>
          <a:lstStyle/>
          <a:p>
            <a:pPr lvl="0"/>
            <a:r>
              <a:rPr lang="en-US" b="1" dirty="0" smtClean="0"/>
              <a:t>Analytical Approaches</a:t>
            </a:r>
            <a:endParaRPr lang="en-US" b="1" dirty="0"/>
          </a:p>
        </p:txBody>
      </p:sp>
      <p:pic>
        <p:nvPicPr>
          <p:cNvPr id="5" name="Picture 4" descr="simple1.png"/>
          <p:cNvPicPr>
            <a:picLocks noChangeAspect="1"/>
          </p:cNvPicPr>
          <p:nvPr/>
        </p:nvPicPr>
        <p:blipFill>
          <a:blip r:embed="rId2"/>
          <a:stretch>
            <a:fillRect/>
          </a:stretch>
        </p:blipFill>
        <p:spPr>
          <a:xfrm>
            <a:off x="1207024" y="1210734"/>
            <a:ext cx="7484533" cy="4986510"/>
          </a:xfrm>
          <a:prstGeom prst="rect">
            <a:avLst/>
          </a:prstGeom>
          <a:ln>
            <a:solidFill>
              <a:schemeClr val="tx1"/>
            </a:solidFill>
          </a:ln>
          <a:effectLst>
            <a:outerShdw blurRad="50800" dist="215900" dir="2700000" algn="tl" rotWithShape="0">
              <a:srgbClr val="000000">
                <a:alpha val="43000"/>
              </a:srgbClr>
            </a:outerShdw>
          </a:effectLst>
        </p:spPr>
      </p:pic>
      <p:pic>
        <p:nvPicPr>
          <p:cNvPr id="4" name="Picture 3" descr="Network.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7024" y="1210734"/>
            <a:ext cx="7591796" cy="4520844"/>
          </a:xfrm>
          <a:prstGeom prst="rect">
            <a:avLst/>
          </a:prstGeom>
          <a:ln>
            <a:noFill/>
          </a:ln>
          <a:effectLst>
            <a:outerShdw blurRad="292100" dist="139700" dir="2700000" algn="tl" rotWithShape="0">
              <a:srgbClr val="333333">
                <a:alpha val="65000"/>
              </a:srgbClr>
            </a:outerShdw>
          </a:effectLst>
        </p:spPr>
      </p:pic>
      <p:pic>
        <p:nvPicPr>
          <p:cNvPr id="7" name="Picture 6" descr="Hypergraph.png"/>
          <p:cNvPicPr>
            <a:picLocks noChangeAspect="1"/>
          </p:cNvPicPr>
          <p:nvPr/>
        </p:nvPicPr>
        <p:blipFill>
          <a:blip r:embed="rId4"/>
          <a:stretch>
            <a:fillRect/>
          </a:stretch>
        </p:blipFill>
        <p:spPr>
          <a:xfrm>
            <a:off x="1207024" y="1211279"/>
            <a:ext cx="7857387" cy="4520844"/>
          </a:xfrm>
          <a:prstGeom prst="rect">
            <a:avLst/>
          </a:prstGeom>
          <a:ln>
            <a:solidFill>
              <a:schemeClr val="tx1"/>
            </a:solidFill>
          </a:ln>
          <a:effectLst>
            <a:outerShdw blurRad="50800" dist="215900" dir="2700000" algn="tl" rotWithShape="0">
              <a:srgbClr val="000000">
                <a:alpha val="43000"/>
              </a:srgbClr>
            </a:outerShdw>
          </a:effectLst>
        </p:spPr>
      </p:pic>
    </p:spTree>
    <p:extLst>
      <p:ext uri="{BB962C8B-B14F-4D97-AF65-F5344CB8AC3E}">
        <p14:creationId xmlns:p14="http://schemas.microsoft.com/office/powerpoint/2010/main" val="16146507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xit" presetSubtype="32" fill="hold" nodeType="clickEffect">
                                  <p:stCondLst>
                                    <p:cond delay="0"/>
                                  </p:stCondLst>
                                  <p:childTnLst>
                                    <p:anim calcmode="lin" valueType="num">
                                      <p:cBhvr>
                                        <p:cTn id="13" dur="500"/>
                                        <p:tgtEl>
                                          <p:spTgt spid="5"/>
                                        </p:tgtEl>
                                        <p:attrNameLst>
                                          <p:attrName>ppt_w</p:attrName>
                                        </p:attrNameLst>
                                      </p:cBhvr>
                                      <p:tavLst>
                                        <p:tav tm="0">
                                          <p:val>
                                            <p:strVal val="ppt_w"/>
                                          </p:val>
                                        </p:tav>
                                        <p:tav tm="100000">
                                          <p:val>
                                            <p:fltVal val="0"/>
                                          </p:val>
                                        </p:tav>
                                      </p:tavLst>
                                    </p:anim>
                                    <p:anim calcmode="lin" valueType="num">
                                      <p:cBhvr>
                                        <p:cTn id="14" dur="500"/>
                                        <p:tgtEl>
                                          <p:spTgt spid="5"/>
                                        </p:tgtEl>
                                        <p:attrNameLst>
                                          <p:attrName>ppt_h</p:attrName>
                                        </p:attrNameLst>
                                      </p:cBhvr>
                                      <p:tavLst>
                                        <p:tav tm="0">
                                          <p:val>
                                            <p:strVal val="ppt_h"/>
                                          </p:val>
                                        </p:tav>
                                        <p:tav tm="100000">
                                          <p:val>
                                            <p:fltVal val="0"/>
                                          </p:val>
                                        </p:tav>
                                      </p:tavLst>
                                    </p:anim>
                                    <p:animEffect transition="out" filter="fade">
                                      <p:cBhvr>
                                        <p:cTn id="15" dur="500"/>
                                        <p:tgtEl>
                                          <p:spTgt spid="5"/>
                                        </p:tgtEl>
                                      </p:cBhvr>
                                    </p:animEffect>
                                    <p:set>
                                      <p:cBhvr>
                                        <p:cTn id="16" dur="1" fill="hold">
                                          <p:stCondLst>
                                            <p:cond delay="499"/>
                                          </p:stCondLst>
                                        </p:cTn>
                                        <p:tgtEl>
                                          <p:spTgt spid="5"/>
                                        </p:tgtEl>
                                        <p:attrNameLst>
                                          <p:attrName>style.visibility</p:attrName>
                                        </p:attrNameLst>
                                      </p:cBhvr>
                                      <p:to>
                                        <p:strVal val="hidden"/>
                                      </p:to>
                                    </p:set>
                                  </p:childTnLst>
                                </p:cTn>
                              </p:par>
                            </p:childTnLst>
                          </p:cTn>
                        </p:par>
                        <p:par>
                          <p:cTn id="17" fill="hold">
                            <p:stCondLst>
                              <p:cond delay="500"/>
                            </p:stCondLst>
                            <p:childTnLst>
                              <p:par>
                                <p:cTn id="18" presetID="1" presetClass="entr" presetSubtype="0" fill="hold" nodeType="afterEffect">
                                  <p:stCondLst>
                                    <p:cond delay="0"/>
                                  </p:stCondLst>
                                  <p:childTnLst>
                                    <p:set>
                                      <p:cBhvr>
                                        <p:cTn id="19" dur="1" fill="hold">
                                          <p:stCondLst>
                                            <p:cond delay="0"/>
                                          </p:stCondLst>
                                        </p:cTn>
                                        <p:tgtEl>
                                          <p:spTgt spid="3">
                                            <p:txEl>
                                              <p:pRg st="5" end="5"/>
                                            </p:txEl>
                                          </p:spTgt>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4"/>
                                        </p:tgtEl>
                                        <p:attrNameLst>
                                          <p:attrName>style.visibility</p:attrName>
                                        </p:attrNameLst>
                                      </p:cBhvr>
                                      <p:to>
                                        <p:strVal val="visible"/>
                                      </p:to>
                                    </p:set>
                                    <p:anim calcmode="lin" valueType="num">
                                      <p:cBhvr>
                                        <p:cTn id="26" dur="500" fill="hold"/>
                                        <p:tgtEl>
                                          <p:spTgt spid="4"/>
                                        </p:tgtEl>
                                        <p:attrNameLst>
                                          <p:attrName>ppt_w</p:attrName>
                                        </p:attrNameLst>
                                      </p:cBhvr>
                                      <p:tavLst>
                                        <p:tav tm="0">
                                          <p:val>
                                            <p:fltVal val="0"/>
                                          </p:val>
                                        </p:tav>
                                        <p:tav tm="100000">
                                          <p:val>
                                            <p:strVal val="#ppt_w"/>
                                          </p:val>
                                        </p:tav>
                                      </p:tavLst>
                                    </p:anim>
                                    <p:anim calcmode="lin" valueType="num">
                                      <p:cBhvr>
                                        <p:cTn id="27" dur="500" fill="hold"/>
                                        <p:tgtEl>
                                          <p:spTgt spid="4"/>
                                        </p:tgtEl>
                                        <p:attrNameLst>
                                          <p:attrName>ppt_h</p:attrName>
                                        </p:attrNameLst>
                                      </p:cBhvr>
                                      <p:tavLst>
                                        <p:tav tm="0">
                                          <p:val>
                                            <p:fltVal val="0"/>
                                          </p:val>
                                        </p:tav>
                                        <p:tav tm="100000">
                                          <p:val>
                                            <p:strVal val="#ppt_h"/>
                                          </p:val>
                                        </p:tav>
                                      </p:tavLst>
                                    </p:anim>
                                    <p:animEffect transition="in" filter="fade">
                                      <p:cBhvr>
                                        <p:cTn id="28" dur="500"/>
                                        <p:tgtEl>
                                          <p:spTgt spid="4"/>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xit" presetSubtype="32" fill="hold" nodeType="clickEffect">
                                  <p:stCondLst>
                                    <p:cond delay="0"/>
                                  </p:stCondLst>
                                  <p:childTnLst>
                                    <p:anim calcmode="lin" valueType="num">
                                      <p:cBhvr>
                                        <p:cTn id="32" dur="500"/>
                                        <p:tgtEl>
                                          <p:spTgt spid="4"/>
                                        </p:tgtEl>
                                        <p:attrNameLst>
                                          <p:attrName>ppt_w</p:attrName>
                                        </p:attrNameLst>
                                      </p:cBhvr>
                                      <p:tavLst>
                                        <p:tav tm="0">
                                          <p:val>
                                            <p:strVal val="ppt_w"/>
                                          </p:val>
                                        </p:tav>
                                        <p:tav tm="100000">
                                          <p:val>
                                            <p:fltVal val="0"/>
                                          </p:val>
                                        </p:tav>
                                      </p:tavLst>
                                    </p:anim>
                                    <p:anim calcmode="lin" valueType="num">
                                      <p:cBhvr>
                                        <p:cTn id="33" dur="500"/>
                                        <p:tgtEl>
                                          <p:spTgt spid="4"/>
                                        </p:tgtEl>
                                        <p:attrNameLst>
                                          <p:attrName>ppt_h</p:attrName>
                                        </p:attrNameLst>
                                      </p:cBhvr>
                                      <p:tavLst>
                                        <p:tav tm="0">
                                          <p:val>
                                            <p:strVal val="ppt_h"/>
                                          </p:val>
                                        </p:tav>
                                        <p:tav tm="100000">
                                          <p:val>
                                            <p:fltVal val="0"/>
                                          </p:val>
                                        </p:tav>
                                      </p:tavLst>
                                    </p:anim>
                                    <p:animEffect transition="out" filter="fade">
                                      <p:cBhvr>
                                        <p:cTn id="34" dur="500"/>
                                        <p:tgtEl>
                                          <p:spTgt spid="4"/>
                                        </p:tgtEl>
                                      </p:cBhvr>
                                    </p:animEffect>
                                    <p:set>
                                      <p:cBhvr>
                                        <p:cTn id="35" dur="1" fill="hold">
                                          <p:stCondLst>
                                            <p:cond delay="499"/>
                                          </p:stCondLst>
                                        </p:cTn>
                                        <p:tgtEl>
                                          <p:spTgt spid="4"/>
                                        </p:tgtEl>
                                        <p:attrNameLst>
                                          <p:attrName>style.visibility</p:attrName>
                                        </p:attrNameLst>
                                      </p:cBhvr>
                                      <p:to>
                                        <p:strVal val="hidden"/>
                                      </p:to>
                                    </p:set>
                                  </p:childTnLst>
                                </p:cTn>
                              </p:par>
                            </p:childTnLst>
                          </p:cTn>
                        </p:par>
                        <p:par>
                          <p:cTn id="36" fill="hold">
                            <p:stCondLst>
                              <p:cond delay="500"/>
                            </p:stCondLst>
                            <p:childTnLst>
                              <p:par>
                                <p:cTn id="37" presetID="1" presetClass="entr" presetSubtype="0" fill="hold" nodeType="afterEffect">
                                  <p:stCondLst>
                                    <p:cond delay="0"/>
                                  </p:stCondLst>
                                  <p:childTnLst>
                                    <p:set>
                                      <p:cBhvr>
                                        <p:cTn id="38" dur="1" fill="hold">
                                          <p:stCondLst>
                                            <p:cond delay="0"/>
                                          </p:stCondLst>
                                        </p:cTn>
                                        <p:tgtEl>
                                          <p:spTgt spid="3">
                                            <p:txEl>
                                              <p:pRg st="7" end="7"/>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7"/>
                                        </p:tgtEl>
                                        <p:attrNameLst>
                                          <p:attrName>style.visibility</p:attrName>
                                        </p:attrNameLst>
                                      </p:cBhvr>
                                      <p:to>
                                        <p:strVal val="visible"/>
                                      </p:to>
                                    </p:set>
                                    <p:animEffect transition="in" filter="fade">
                                      <p:cBhvr>
                                        <p:cTn id="45"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lvl="0"/>
            <a:r>
              <a:rPr lang="en-US" dirty="0" smtClean="0">
                <a:latin typeface="Arial"/>
                <a:cs typeface="Arial"/>
              </a:rPr>
              <a:t>Network measures</a:t>
            </a:r>
          </a:p>
          <a:p>
            <a:pPr lvl="1"/>
            <a:r>
              <a:rPr lang="en-US" dirty="0" smtClean="0">
                <a:latin typeface="Arial"/>
                <a:cs typeface="Arial"/>
              </a:rPr>
              <a:t>Node degree</a:t>
            </a:r>
          </a:p>
          <a:p>
            <a:pPr lvl="2"/>
            <a:r>
              <a:rPr lang="en-US" dirty="0" err="1" smtClean="0">
                <a:latin typeface="Arial"/>
                <a:cs typeface="Arial"/>
              </a:rPr>
              <a:t>Indegree</a:t>
            </a:r>
            <a:r>
              <a:rPr lang="en-US" dirty="0" smtClean="0">
                <a:latin typeface="Arial"/>
                <a:cs typeface="Arial"/>
              </a:rPr>
              <a:t>: # of edges for which this node is a target</a:t>
            </a:r>
          </a:p>
          <a:p>
            <a:pPr lvl="2"/>
            <a:r>
              <a:rPr lang="en-US" dirty="0" err="1" smtClean="0">
                <a:latin typeface="Arial"/>
                <a:cs typeface="Arial"/>
              </a:rPr>
              <a:t>Outdegree</a:t>
            </a:r>
            <a:r>
              <a:rPr lang="en-US" dirty="0" smtClean="0">
                <a:latin typeface="Arial"/>
                <a:cs typeface="Arial"/>
              </a:rPr>
              <a:t>: # of edges for which this node is a source</a:t>
            </a:r>
          </a:p>
          <a:p>
            <a:pPr lvl="1"/>
            <a:r>
              <a:rPr lang="en-US" dirty="0" smtClean="0">
                <a:latin typeface="Arial"/>
                <a:cs typeface="Arial"/>
              </a:rPr>
              <a:t>Hub</a:t>
            </a:r>
          </a:p>
          <a:p>
            <a:pPr lvl="2"/>
            <a:r>
              <a:rPr lang="en-US" dirty="0">
                <a:latin typeface="Arial"/>
                <a:cs typeface="Arial"/>
              </a:rPr>
              <a:t>node with an exceptionally high degree</a:t>
            </a:r>
            <a:endParaRPr lang="en-US" dirty="0" smtClean="0">
              <a:latin typeface="Arial"/>
              <a:cs typeface="Arial"/>
            </a:endParaRPr>
          </a:p>
          <a:p>
            <a:pPr lvl="1"/>
            <a:r>
              <a:rPr lang="en-US" dirty="0" smtClean="0">
                <a:latin typeface="Arial"/>
                <a:cs typeface="Arial"/>
              </a:rPr>
              <a:t>Shortest path length</a:t>
            </a:r>
          </a:p>
          <a:p>
            <a:pPr lvl="2"/>
            <a:r>
              <a:rPr lang="en-US" dirty="0" smtClean="0">
                <a:latin typeface="Arial"/>
                <a:cs typeface="Arial"/>
              </a:rPr>
              <a:t>Shortest traversal distance between two nodes</a:t>
            </a:r>
          </a:p>
          <a:p>
            <a:pPr lvl="2"/>
            <a:r>
              <a:rPr lang="en-US" dirty="0" smtClean="0">
                <a:latin typeface="Arial"/>
                <a:cs typeface="Arial"/>
              </a:rPr>
              <a:t>Can be weighted if edges have weights or hops if not</a:t>
            </a:r>
          </a:p>
        </p:txBody>
      </p:sp>
      <p:pic>
        <p:nvPicPr>
          <p:cNvPr id="4" name="Picture 3" descr="simple1.png"/>
          <p:cNvPicPr>
            <a:picLocks noChangeAspect="1"/>
          </p:cNvPicPr>
          <p:nvPr/>
        </p:nvPicPr>
        <p:blipFill>
          <a:blip r:embed="rId3"/>
          <a:stretch>
            <a:fillRect/>
          </a:stretch>
        </p:blipFill>
        <p:spPr>
          <a:xfrm>
            <a:off x="1176867" y="1244600"/>
            <a:ext cx="7484533" cy="4986510"/>
          </a:xfrm>
          <a:prstGeom prst="rect">
            <a:avLst/>
          </a:prstGeom>
          <a:ln>
            <a:solidFill>
              <a:schemeClr val="tx1"/>
            </a:solidFill>
          </a:ln>
          <a:effectLst>
            <a:outerShdw blurRad="50800" dist="215900" dir="2700000" algn="tl" rotWithShape="0">
              <a:srgbClr val="000000">
                <a:alpha val="43000"/>
              </a:srgbClr>
            </a:outerShdw>
          </a:effectLst>
        </p:spPr>
      </p:pic>
      <p:pic>
        <p:nvPicPr>
          <p:cNvPr id="5" name="Picture 4" descr="Screen shot 2009-09-19 at 1.41.51 PM.png"/>
          <p:cNvPicPr>
            <a:picLocks noChangeAspect="1"/>
          </p:cNvPicPr>
          <p:nvPr/>
        </p:nvPicPr>
        <p:blipFill>
          <a:blip r:embed="rId4"/>
          <a:srcRect l="29095" t="7089" r="28317" b="7155"/>
          <a:stretch>
            <a:fillRect/>
          </a:stretch>
        </p:blipFill>
        <p:spPr>
          <a:xfrm>
            <a:off x="3132682" y="1388538"/>
            <a:ext cx="4148667" cy="4813830"/>
          </a:xfrm>
          <a:prstGeom prst="rect">
            <a:avLst/>
          </a:prstGeom>
        </p:spPr>
      </p:pic>
      <p:pic>
        <p:nvPicPr>
          <p:cNvPr id="6" name="Picture 5" descr="Screen shot 2009-09-19 at 1.42.13 PM.png"/>
          <p:cNvPicPr>
            <a:picLocks noChangeAspect="1"/>
          </p:cNvPicPr>
          <p:nvPr/>
        </p:nvPicPr>
        <p:blipFill>
          <a:blip r:embed="rId5"/>
          <a:srcRect l="31501" t="8513" r="31667" b="8674"/>
          <a:stretch>
            <a:fillRect/>
          </a:stretch>
        </p:blipFill>
        <p:spPr>
          <a:xfrm>
            <a:off x="3403610" y="1481662"/>
            <a:ext cx="3551079" cy="4597403"/>
          </a:xfrm>
          <a:prstGeom prst="rect">
            <a:avLst/>
          </a:prstGeom>
        </p:spPr>
      </p:pic>
      <p:pic>
        <p:nvPicPr>
          <p:cNvPr id="7" name="Picture 6" descr="Screen shot 2009-09-19 at 1.42.31 PM.png"/>
          <p:cNvPicPr>
            <a:picLocks noChangeAspect="1"/>
          </p:cNvPicPr>
          <p:nvPr/>
        </p:nvPicPr>
        <p:blipFill>
          <a:blip r:embed="rId6"/>
          <a:srcRect l="31852" t="8483" r="32593" b="7678"/>
          <a:stretch>
            <a:fillRect/>
          </a:stretch>
        </p:blipFill>
        <p:spPr>
          <a:xfrm>
            <a:off x="3471322" y="1388537"/>
            <a:ext cx="3531883" cy="4791955"/>
          </a:xfrm>
          <a:prstGeom prst="rect">
            <a:avLst/>
          </a:prstGeom>
        </p:spPr>
      </p:pic>
      <p:pic>
        <p:nvPicPr>
          <p:cNvPr id="9" name="Picture 8" descr="Screen shot 2009-09-19 at 1.42.46 PM.png"/>
          <p:cNvPicPr>
            <a:picLocks noChangeAspect="1"/>
          </p:cNvPicPr>
          <p:nvPr/>
        </p:nvPicPr>
        <p:blipFill>
          <a:blip r:embed="rId7"/>
          <a:srcRect l="31482" t="8584" r="32407" b="9066"/>
          <a:stretch>
            <a:fillRect/>
          </a:stretch>
        </p:blipFill>
        <p:spPr>
          <a:xfrm>
            <a:off x="3420523" y="1354671"/>
            <a:ext cx="3598281" cy="4733124"/>
          </a:xfrm>
          <a:prstGeom prst="rect">
            <a:avLst/>
          </a:prstGeom>
        </p:spPr>
      </p:pic>
      <p:pic>
        <p:nvPicPr>
          <p:cNvPr id="8" name="Picture 7" descr="Screen shot 2009-09-19 at 1.42.13 PM.png"/>
          <p:cNvPicPr>
            <a:picLocks noChangeAspect="1"/>
          </p:cNvPicPr>
          <p:nvPr/>
        </p:nvPicPr>
        <p:blipFill>
          <a:blip r:embed="rId5"/>
          <a:srcRect l="31501" t="8513" r="31667" b="8674"/>
          <a:stretch>
            <a:fillRect/>
          </a:stretch>
        </p:blipFill>
        <p:spPr>
          <a:xfrm>
            <a:off x="3369724" y="1337739"/>
            <a:ext cx="3662247" cy="4741326"/>
          </a:xfrm>
          <a:prstGeom prst="rect">
            <a:avLst/>
          </a:prstGeom>
        </p:spPr>
      </p:pic>
      <p:pic>
        <p:nvPicPr>
          <p:cNvPr id="10" name="Picture 9" descr="Screen shot 2009-09-19 at 1.43.14 PM.png"/>
          <p:cNvPicPr>
            <a:picLocks noChangeAspect="1"/>
          </p:cNvPicPr>
          <p:nvPr/>
        </p:nvPicPr>
        <p:blipFill>
          <a:blip r:embed="rId8"/>
          <a:srcRect l="32037" t="7937" r="32963" b="9007"/>
          <a:stretch>
            <a:fillRect/>
          </a:stretch>
        </p:blipFill>
        <p:spPr>
          <a:xfrm>
            <a:off x="3522121" y="1286940"/>
            <a:ext cx="3510514" cy="4792125"/>
          </a:xfrm>
          <a:prstGeom prst="rect">
            <a:avLst/>
          </a:prstGeom>
        </p:spPr>
      </p:pic>
      <p:sp>
        <p:nvSpPr>
          <p:cNvPr id="11" name="Title 1"/>
          <p:cNvSpPr txBox="1">
            <a:spLocks/>
          </p:cNvSpPr>
          <p:nvPr/>
        </p:nvSpPr>
        <p:spPr>
          <a:xfrm>
            <a:off x="919163" y="119528"/>
            <a:ext cx="7996237" cy="850900"/>
          </a:xfrm>
          <a:prstGeom prst="rect">
            <a:avLst/>
          </a:prstGeom>
        </p:spPr>
        <p:txBody>
          <a:bodyPr/>
          <a:lstStyle>
            <a:lvl1pPr algn="ctr" rtl="0" eaLnBrk="0" fontAlgn="base" hangingPunct="0">
              <a:spcBef>
                <a:spcPct val="0"/>
              </a:spcBef>
              <a:spcAft>
                <a:spcPct val="0"/>
              </a:spcAft>
              <a:defRPr sz="4000">
                <a:solidFill>
                  <a:schemeClr val="bg1"/>
                </a:solidFill>
                <a:latin typeface="Arial"/>
                <a:ea typeface="ＭＳ Ｐゴシック" charset="0"/>
                <a:cs typeface="ＭＳ Ｐゴシック" charset="0"/>
              </a:defRPr>
            </a:lvl1pPr>
            <a:lvl2pPr algn="ctr" rtl="0" eaLnBrk="0" fontAlgn="base" hangingPunct="0">
              <a:spcBef>
                <a:spcPct val="0"/>
              </a:spcBef>
              <a:spcAft>
                <a:spcPct val="0"/>
              </a:spcAft>
              <a:defRPr sz="4400">
                <a:solidFill>
                  <a:schemeClr val="bg1"/>
                </a:solidFill>
                <a:latin typeface="Times New Roman" pitchFamily="-112" charset="0"/>
                <a:ea typeface="ＭＳ Ｐゴシック" charset="0"/>
                <a:cs typeface="ＭＳ Ｐゴシック" charset="0"/>
              </a:defRPr>
            </a:lvl2pPr>
            <a:lvl3pPr algn="ctr" rtl="0" eaLnBrk="0" fontAlgn="base" hangingPunct="0">
              <a:spcBef>
                <a:spcPct val="0"/>
              </a:spcBef>
              <a:spcAft>
                <a:spcPct val="0"/>
              </a:spcAft>
              <a:defRPr sz="4400">
                <a:solidFill>
                  <a:schemeClr val="bg1"/>
                </a:solidFill>
                <a:latin typeface="Times New Roman" pitchFamily="-112" charset="0"/>
                <a:ea typeface="ＭＳ Ｐゴシック" charset="0"/>
                <a:cs typeface="ＭＳ Ｐゴシック" charset="0"/>
              </a:defRPr>
            </a:lvl3pPr>
            <a:lvl4pPr algn="ctr" rtl="0" eaLnBrk="0" fontAlgn="base" hangingPunct="0">
              <a:spcBef>
                <a:spcPct val="0"/>
              </a:spcBef>
              <a:spcAft>
                <a:spcPct val="0"/>
              </a:spcAft>
              <a:defRPr sz="4400">
                <a:solidFill>
                  <a:schemeClr val="bg1"/>
                </a:solidFill>
                <a:latin typeface="Times New Roman" pitchFamily="-112" charset="0"/>
                <a:ea typeface="ＭＳ Ｐゴシック" charset="0"/>
                <a:cs typeface="ＭＳ Ｐゴシック" charset="0"/>
              </a:defRPr>
            </a:lvl4pPr>
            <a:lvl5pPr algn="ctr" rtl="0" eaLnBrk="0" fontAlgn="base" hangingPunct="0">
              <a:spcBef>
                <a:spcPct val="0"/>
              </a:spcBef>
              <a:spcAft>
                <a:spcPct val="0"/>
              </a:spcAft>
              <a:defRPr sz="4400">
                <a:solidFill>
                  <a:schemeClr val="bg1"/>
                </a:solidFill>
                <a:latin typeface="Times New Roman" pitchFamily="-112" charset="0"/>
                <a:ea typeface="ＭＳ Ｐゴシック" charset="0"/>
                <a:cs typeface="ＭＳ Ｐゴシック" charset="0"/>
              </a:defRPr>
            </a:lvl5pPr>
            <a:lvl6pPr marL="457200" algn="ctr" rtl="0" eaLnBrk="1" fontAlgn="base" hangingPunct="1">
              <a:spcBef>
                <a:spcPct val="0"/>
              </a:spcBef>
              <a:spcAft>
                <a:spcPct val="0"/>
              </a:spcAft>
              <a:defRPr sz="4400">
                <a:solidFill>
                  <a:schemeClr val="bg1"/>
                </a:solidFill>
                <a:latin typeface="Times New Roman" pitchFamily="-112" charset="0"/>
              </a:defRPr>
            </a:lvl6pPr>
            <a:lvl7pPr marL="914400" algn="ctr" rtl="0" eaLnBrk="1" fontAlgn="base" hangingPunct="1">
              <a:spcBef>
                <a:spcPct val="0"/>
              </a:spcBef>
              <a:spcAft>
                <a:spcPct val="0"/>
              </a:spcAft>
              <a:defRPr sz="4400">
                <a:solidFill>
                  <a:schemeClr val="bg1"/>
                </a:solidFill>
                <a:latin typeface="Times New Roman" pitchFamily="-112" charset="0"/>
              </a:defRPr>
            </a:lvl7pPr>
            <a:lvl8pPr marL="1371600" algn="ctr" rtl="0" eaLnBrk="1" fontAlgn="base" hangingPunct="1">
              <a:spcBef>
                <a:spcPct val="0"/>
              </a:spcBef>
              <a:spcAft>
                <a:spcPct val="0"/>
              </a:spcAft>
              <a:defRPr sz="4400">
                <a:solidFill>
                  <a:schemeClr val="bg1"/>
                </a:solidFill>
                <a:latin typeface="Times New Roman" pitchFamily="-112" charset="0"/>
              </a:defRPr>
            </a:lvl8pPr>
            <a:lvl9pPr marL="1828800" algn="ctr" rtl="0" eaLnBrk="1" fontAlgn="base" hangingPunct="1">
              <a:spcBef>
                <a:spcPct val="0"/>
              </a:spcBef>
              <a:spcAft>
                <a:spcPct val="0"/>
              </a:spcAft>
              <a:defRPr sz="4400">
                <a:solidFill>
                  <a:schemeClr val="bg1"/>
                </a:solidFill>
                <a:latin typeface="Times New Roman" pitchFamily="-112" charset="0"/>
              </a:defRPr>
            </a:lvl9pPr>
          </a:lstStyle>
          <a:p>
            <a:r>
              <a:rPr lang="en-US" b="1" dirty="0" smtClean="0"/>
              <a:t>Analytical Approaches</a:t>
            </a:r>
            <a:endParaRPr lang="en-US" b="1" dirty="0"/>
          </a:p>
        </p:txBody>
      </p:sp>
    </p:spTree>
    <p:extLst>
      <p:ext uri="{BB962C8B-B14F-4D97-AF65-F5344CB8AC3E}">
        <p14:creationId xmlns:p14="http://schemas.microsoft.com/office/powerpoint/2010/main" val="4032572692"/>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53" presetClass="entr" presetSubtype="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p:cTn id="27" dur="500" fill="hold"/>
                                        <p:tgtEl>
                                          <p:spTgt spid="4"/>
                                        </p:tgtEl>
                                        <p:attrNameLst>
                                          <p:attrName>ppt_w</p:attrName>
                                        </p:attrNameLst>
                                      </p:cBhvr>
                                      <p:tavLst>
                                        <p:tav tm="0">
                                          <p:val>
                                            <p:fltVal val="0"/>
                                          </p:val>
                                        </p:tav>
                                        <p:tav tm="100000">
                                          <p:val>
                                            <p:strVal val="#ppt_w"/>
                                          </p:val>
                                        </p:tav>
                                      </p:tavLst>
                                    </p:anim>
                                    <p:anim calcmode="lin" valueType="num">
                                      <p:cBhvr>
                                        <p:cTn id="28" dur="500" fill="hold"/>
                                        <p:tgtEl>
                                          <p:spTgt spid="4"/>
                                        </p:tgtEl>
                                        <p:attrNameLst>
                                          <p:attrName>ppt_h</p:attrName>
                                        </p:attrNameLst>
                                      </p:cBhvr>
                                      <p:tavLst>
                                        <p:tav tm="0">
                                          <p:val>
                                            <p:fltVal val="0"/>
                                          </p:val>
                                        </p:tav>
                                        <p:tav tm="100000">
                                          <p:val>
                                            <p:strVal val="#ppt_h"/>
                                          </p:val>
                                        </p:tav>
                                      </p:tavLst>
                                    </p:anim>
                                    <p:animEffect transition="in" filter="fade">
                                      <p:cBhvr>
                                        <p:cTn id="29" dur="500"/>
                                        <p:tgtEl>
                                          <p:spTgt spid="4"/>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5"/>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6"/>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7"/>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nodeType="clickEffect">
                                  <p:stCondLst>
                                    <p:cond delay="0"/>
                                  </p:stCondLst>
                                  <p:childTnLst>
                                    <p:set>
                                      <p:cBhvr>
                                        <p:cTn id="45" dur="1" fill="hold">
                                          <p:stCondLst>
                                            <p:cond delay="0"/>
                                          </p:stCondLst>
                                        </p:cTn>
                                        <p:tgtEl>
                                          <p:spTgt spid="9"/>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nodeType="clickEffect">
                                  <p:stCondLst>
                                    <p:cond delay="0"/>
                                  </p:stCondLst>
                                  <p:childTnLst>
                                    <p:set>
                                      <p:cBhvr>
                                        <p:cTn id="49" dur="1" fill="hold">
                                          <p:stCondLst>
                                            <p:cond delay="0"/>
                                          </p:stCondLst>
                                        </p:cTn>
                                        <p:tgtEl>
                                          <p:spTgt spid="8"/>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nodeType="clickEffect">
                                  <p:stCondLst>
                                    <p:cond delay="0"/>
                                  </p:stCondLst>
                                  <p:childTnLst>
                                    <p:set>
                                      <p:cBhvr>
                                        <p:cTn id="53"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lvl="0"/>
            <a:r>
              <a:rPr lang="en-US" dirty="0" smtClean="0">
                <a:latin typeface="Arial"/>
                <a:cs typeface="Arial"/>
              </a:rPr>
              <a:t>Network measures</a:t>
            </a:r>
          </a:p>
          <a:p>
            <a:pPr lvl="1"/>
            <a:r>
              <a:rPr lang="en-US" dirty="0" smtClean="0">
                <a:latin typeface="Arial"/>
                <a:cs typeface="Arial"/>
              </a:rPr>
              <a:t>Node degree</a:t>
            </a:r>
          </a:p>
          <a:p>
            <a:pPr lvl="2"/>
            <a:r>
              <a:rPr lang="en-US" dirty="0" err="1" smtClean="0">
                <a:latin typeface="Arial"/>
                <a:cs typeface="Arial"/>
              </a:rPr>
              <a:t>Indegree</a:t>
            </a:r>
            <a:r>
              <a:rPr lang="en-US" dirty="0" smtClean="0">
                <a:latin typeface="Arial"/>
                <a:cs typeface="Arial"/>
              </a:rPr>
              <a:t>: # of edges for which this node is a target</a:t>
            </a:r>
          </a:p>
          <a:p>
            <a:pPr lvl="2"/>
            <a:r>
              <a:rPr lang="en-US" dirty="0" err="1" smtClean="0">
                <a:latin typeface="Arial"/>
                <a:cs typeface="Arial"/>
              </a:rPr>
              <a:t>Outdegree</a:t>
            </a:r>
            <a:r>
              <a:rPr lang="en-US" dirty="0" smtClean="0">
                <a:latin typeface="Arial"/>
                <a:cs typeface="Arial"/>
              </a:rPr>
              <a:t>: # of edges for which this node is a source</a:t>
            </a:r>
          </a:p>
          <a:p>
            <a:pPr lvl="2"/>
            <a:r>
              <a:rPr lang="en-US" dirty="0" smtClean="0">
                <a:latin typeface="Arial"/>
                <a:cs typeface="Arial"/>
              </a:rPr>
              <a:t>Degree </a:t>
            </a:r>
            <a:r>
              <a:rPr lang="en-US" dirty="0">
                <a:latin typeface="Arial"/>
                <a:cs typeface="Arial"/>
              </a:rPr>
              <a:t>(undirected): # of edges incident to this </a:t>
            </a:r>
            <a:r>
              <a:rPr lang="en-US" dirty="0" smtClean="0">
                <a:latin typeface="Arial"/>
                <a:cs typeface="Arial"/>
              </a:rPr>
              <a:t>node</a:t>
            </a:r>
          </a:p>
          <a:p>
            <a:pPr lvl="1"/>
            <a:r>
              <a:rPr lang="en-US" dirty="0" smtClean="0">
                <a:latin typeface="Arial"/>
                <a:cs typeface="Arial"/>
              </a:rPr>
              <a:t>Hub</a:t>
            </a:r>
          </a:p>
          <a:p>
            <a:pPr lvl="2"/>
            <a:r>
              <a:rPr lang="en-US" dirty="0">
                <a:latin typeface="Arial"/>
                <a:cs typeface="Arial"/>
              </a:rPr>
              <a:t>node with an exceptionally high </a:t>
            </a:r>
            <a:r>
              <a:rPr lang="en-US" dirty="0" smtClean="0">
                <a:latin typeface="Arial"/>
                <a:cs typeface="Arial"/>
              </a:rPr>
              <a:t>degree</a:t>
            </a:r>
          </a:p>
        </p:txBody>
      </p:sp>
      <p:pic>
        <p:nvPicPr>
          <p:cNvPr id="20" name="Picture 2" descr="D:\projects-local\Conferences\2015_Norwich\Cytoscape Session 2015\StringADHD2.png"/>
          <p:cNvPicPr>
            <a:picLocks noChangeAspect="1" noChangeArrowheads="1"/>
          </p:cNvPicPr>
          <p:nvPr/>
        </p:nvPicPr>
        <p:blipFill rotWithShape="1">
          <a:blip r:embed="rId3">
            <a:extLst>
              <a:ext uri="{28A0092B-C50C-407E-A947-70E740481C1C}">
                <a14:useLocalDpi xmlns:a14="http://schemas.microsoft.com/office/drawing/2010/main" val="0"/>
              </a:ext>
            </a:extLst>
          </a:blip>
          <a:srcRect l="13950" r="16667"/>
          <a:stretch/>
        </p:blipFill>
        <p:spPr bwMode="auto">
          <a:xfrm>
            <a:off x="372456" y="1196387"/>
            <a:ext cx="8661867" cy="5259976"/>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1"/>
          <p:cNvSpPr txBox="1">
            <a:spLocks/>
          </p:cNvSpPr>
          <p:nvPr/>
        </p:nvSpPr>
        <p:spPr>
          <a:xfrm>
            <a:off x="919163" y="119528"/>
            <a:ext cx="7996237" cy="850900"/>
          </a:xfrm>
          <a:prstGeom prst="rect">
            <a:avLst/>
          </a:prstGeom>
        </p:spPr>
        <p:txBody>
          <a:bodyPr/>
          <a:lstStyle>
            <a:lvl1pPr algn="ctr" rtl="0" eaLnBrk="0" fontAlgn="base" hangingPunct="0">
              <a:spcBef>
                <a:spcPct val="0"/>
              </a:spcBef>
              <a:spcAft>
                <a:spcPct val="0"/>
              </a:spcAft>
              <a:defRPr sz="4000">
                <a:solidFill>
                  <a:schemeClr val="bg1"/>
                </a:solidFill>
                <a:latin typeface="Arial"/>
                <a:ea typeface="ＭＳ Ｐゴシック" charset="0"/>
                <a:cs typeface="ＭＳ Ｐゴシック" charset="0"/>
              </a:defRPr>
            </a:lvl1pPr>
            <a:lvl2pPr algn="ctr" rtl="0" eaLnBrk="0" fontAlgn="base" hangingPunct="0">
              <a:spcBef>
                <a:spcPct val="0"/>
              </a:spcBef>
              <a:spcAft>
                <a:spcPct val="0"/>
              </a:spcAft>
              <a:defRPr sz="4400">
                <a:solidFill>
                  <a:schemeClr val="bg1"/>
                </a:solidFill>
                <a:latin typeface="Times New Roman" pitchFamily="-112" charset="0"/>
                <a:ea typeface="ＭＳ Ｐゴシック" charset="0"/>
                <a:cs typeface="ＭＳ Ｐゴシック" charset="0"/>
              </a:defRPr>
            </a:lvl2pPr>
            <a:lvl3pPr algn="ctr" rtl="0" eaLnBrk="0" fontAlgn="base" hangingPunct="0">
              <a:spcBef>
                <a:spcPct val="0"/>
              </a:spcBef>
              <a:spcAft>
                <a:spcPct val="0"/>
              </a:spcAft>
              <a:defRPr sz="4400">
                <a:solidFill>
                  <a:schemeClr val="bg1"/>
                </a:solidFill>
                <a:latin typeface="Times New Roman" pitchFamily="-112" charset="0"/>
                <a:ea typeface="ＭＳ Ｐゴシック" charset="0"/>
                <a:cs typeface="ＭＳ Ｐゴシック" charset="0"/>
              </a:defRPr>
            </a:lvl3pPr>
            <a:lvl4pPr algn="ctr" rtl="0" eaLnBrk="0" fontAlgn="base" hangingPunct="0">
              <a:spcBef>
                <a:spcPct val="0"/>
              </a:spcBef>
              <a:spcAft>
                <a:spcPct val="0"/>
              </a:spcAft>
              <a:defRPr sz="4400">
                <a:solidFill>
                  <a:schemeClr val="bg1"/>
                </a:solidFill>
                <a:latin typeface="Times New Roman" pitchFamily="-112" charset="0"/>
                <a:ea typeface="ＭＳ Ｐゴシック" charset="0"/>
                <a:cs typeface="ＭＳ Ｐゴシック" charset="0"/>
              </a:defRPr>
            </a:lvl4pPr>
            <a:lvl5pPr algn="ctr" rtl="0" eaLnBrk="0" fontAlgn="base" hangingPunct="0">
              <a:spcBef>
                <a:spcPct val="0"/>
              </a:spcBef>
              <a:spcAft>
                <a:spcPct val="0"/>
              </a:spcAft>
              <a:defRPr sz="4400">
                <a:solidFill>
                  <a:schemeClr val="bg1"/>
                </a:solidFill>
                <a:latin typeface="Times New Roman" pitchFamily="-112" charset="0"/>
                <a:ea typeface="ＭＳ Ｐゴシック" charset="0"/>
                <a:cs typeface="ＭＳ Ｐゴシック" charset="0"/>
              </a:defRPr>
            </a:lvl5pPr>
            <a:lvl6pPr marL="457200" algn="ctr" rtl="0" eaLnBrk="1" fontAlgn="base" hangingPunct="1">
              <a:spcBef>
                <a:spcPct val="0"/>
              </a:spcBef>
              <a:spcAft>
                <a:spcPct val="0"/>
              </a:spcAft>
              <a:defRPr sz="4400">
                <a:solidFill>
                  <a:schemeClr val="bg1"/>
                </a:solidFill>
                <a:latin typeface="Times New Roman" pitchFamily="-112" charset="0"/>
              </a:defRPr>
            </a:lvl6pPr>
            <a:lvl7pPr marL="914400" algn="ctr" rtl="0" eaLnBrk="1" fontAlgn="base" hangingPunct="1">
              <a:spcBef>
                <a:spcPct val="0"/>
              </a:spcBef>
              <a:spcAft>
                <a:spcPct val="0"/>
              </a:spcAft>
              <a:defRPr sz="4400">
                <a:solidFill>
                  <a:schemeClr val="bg1"/>
                </a:solidFill>
                <a:latin typeface="Times New Roman" pitchFamily="-112" charset="0"/>
              </a:defRPr>
            </a:lvl7pPr>
            <a:lvl8pPr marL="1371600" algn="ctr" rtl="0" eaLnBrk="1" fontAlgn="base" hangingPunct="1">
              <a:spcBef>
                <a:spcPct val="0"/>
              </a:spcBef>
              <a:spcAft>
                <a:spcPct val="0"/>
              </a:spcAft>
              <a:defRPr sz="4400">
                <a:solidFill>
                  <a:schemeClr val="bg1"/>
                </a:solidFill>
                <a:latin typeface="Times New Roman" pitchFamily="-112" charset="0"/>
              </a:defRPr>
            </a:lvl8pPr>
            <a:lvl9pPr marL="1828800" algn="ctr" rtl="0" eaLnBrk="1" fontAlgn="base" hangingPunct="1">
              <a:spcBef>
                <a:spcPct val="0"/>
              </a:spcBef>
              <a:spcAft>
                <a:spcPct val="0"/>
              </a:spcAft>
              <a:defRPr sz="4400">
                <a:solidFill>
                  <a:schemeClr val="bg1"/>
                </a:solidFill>
                <a:latin typeface="Times New Roman" pitchFamily="-112" charset="0"/>
              </a:defRPr>
            </a:lvl9pPr>
          </a:lstStyle>
          <a:p>
            <a:r>
              <a:rPr lang="en-US" b="1" dirty="0" smtClean="0"/>
              <a:t>Analytical Approaches</a:t>
            </a:r>
            <a:endParaRPr lang="en-US" b="1" dirty="0"/>
          </a:p>
        </p:txBody>
      </p:sp>
      <p:sp>
        <p:nvSpPr>
          <p:cNvPr id="16" name="TextBox 15"/>
          <p:cNvSpPr txBox="1"/>
          <p:nvPr/>
        </p:nvSpPr>
        <p:spPr>
          <a:xfrm>
            <a:off x="2733261" y="2934591"/>
            <a:ext cx="184731" cy="369332"/>
          </a:xfrm>
          <a:prstGeom prst="rect">
            <a:avLst/>
          </a:prstGeom>
          <a:noFill/>
        </p:spPr>
        <p:txBody>
          <a:bodyPr wrap="none" rtlCol="0">
            <a:spAutoFit/>
          </a:bodyPr>
          <a:lstStyle/>
          <a:p>
            <a:endParaRPr lang="en-US" dirty="0"/>
          </a:p>
        </p:txBody>
      </p:sp>
      <p:sp>
        <p:nvSpPr>
          <p:cNvPr id="5" name="TextBox 4"/>
          <p:cNvSpPr txBox="1"/>
          <p:nvPr/>
        </p:nvSpPr>
        <p:spPr>
          <a:xfrm>
            <a:off x="4516425" y="3575222"/>
            <a:ext cx="527709" cy="461665"/>
          </a:xfrm>
          <a:prstGeom prst="rect">
            <a:avLst/>
          </a:prstGeom>
          <a:noFill/>
        </p:spPr>
        <p:txBody>
          <a:bodyPr wrap="none" rtlCol="0">
            <a:spAutoFit/>
          </a:bodyPr>
          <a:lstStyle/>
          <a:p>
            <a:r>
              <a:rPr lang="en-US" sz="2400" b="1" dirty="0" smtClean="0"/>
              <a:t>10</a:t>
            </a:r>
            <a:endParaRPr lang="en-US" sz="2400" b="1" dirty="0"/>
          </a:p>
        </p:txBody>
      </p:sp>
      <p:sp>
        <p:nvSpPr>
          <p:cNvPr id="6" name="TextBox 5"/>
          <p:cNvSpPr txBox="1"/>
          <p:nvPr/>
        </p:nvSpPr>
        <p:spPr>
          <a:xfrm>
            <a:off x="4750496" y="1260037"/>
            <a:ext cx="356188" cy="461665"/>
          </a:xfrm>
          <a:prstGeom prst="rect">
            <a:avLst/>
          </a:prstGeom>
          <a:noFill/>
        </p:spPr>
        <p:txBody>
          <a:bodyPr wrap="none" rtlCol="0">
            <a:spAutoFit/>
          </a:bodyPr>
          <a:lstStyle/>
          <a:p>
            <a:r>
              <a:rPr lang="en-US" sz="2400" b="1" dirty="0" smtClean="0"/>
              <a:t>3</a:t>
            </a:r>
            <a:endParaRPr lang="en-US" sz="2400" b="1" dirty="0"/>
          </a:p>
        </p:txBody>
      </p:sp>
      <p:sp>
        <p:nvSpPr>
          <p:cNvPr id="15" name="TextBox 14"/>
          <p:cNvSpPr txBox="1"/>
          <p:nvPr/>
        </p:nvSpPr>
        <p:spPr>
          <a:xfrm>
            <a:off x="7256428" y="3216964"/>
            <a:ext cx="356188" cy="461665"/>
          </a:xfrm>
          <a:prstGeom prst="rect">
            <a:avLst/>
          </a:prstGeom>
          <a:noFill/>
        </p:spPr>
        <p:txBody>
          <a:bodyPr wrap="none" rtlCol="0">
            <a:spAutoFit/>
          </a:bodyPr>
          <a:lstStyle/>
          <a:p>
            <a:r>
              <a:rPr lang="en-US" sz="2400" b="1" dirty="0" smtClean="0"/>
              <a:t>3</a:t>
            </a:r>
            <a:endParaRPr lang="en-US" sz="2400" b="1" dirty="0"/>
          </a:p>
        </p:txBody>
      </p:sp>
      <p:sp>
        <p:nvSpPr>
          <p:cNvPr id="17" name="TextBox 16"/>
          <p:cNvSpPr txBox="1"/>
          <p:nvPr/>
        </p:nvSpPr>
        <p:spPr>
          <a:xfrm>
            <a:off x="6923464" y="5000463"/>
            <a:ext cx="356188" cy="461665"/>
          </a:xfrm>
          <a:prstGeom prst="rect">
            <a:avLst/>
          </a:prstGeom>
          <a:noFill/>
        </p:spPr>
        <p:txBody>
          <a:bodyPr wrap="none" rtlCol="0">
            <a:spAutoFit/>
          </a:bodyPr>
          <a:lstStyle/>
          <a:p>
            <a:r>
              <a:rPr lang="en-US" sz="2400" b="1" dirty="0" smtClean="0"/>
              <a:t>3</a:t>
            </a:r>
            <a:endParaRPr lang="en-US" sz="2400" b="1" dirty="0"/>
          </a:p>
        </p:txBody>
      </p:sp>
      <p:sp>
        <p:nvSpPr>
          <p:cNvPr id="18" name="TextBox 17"/>
          <p:cNvSpPr txBox="1"/>
          <p:nvPr/>
        </p:nvSpPr>
        <p:spPr>
          <a:xfrm>
            <a:off x="6510994" y="5965888"/>
            <a:ext cx="356188" cy="461665"/>
          </a:xfrm>
          <a:prstGeom prst="rect">
            <a:avLst/>
          </a:prstGeom>
          <a:noFill/>
        </p:spPr>
        <p:txBody>
          <a:bodyPr wrap="none" rtlCol="0">
            <a:spAutoFit/>
          </a:bodyPr>
          <a:lstStyle/>
          <a:p>
            <a:r>
              <a:rPr lang="en-US" sz="2400" b="1" dirty="0" smtClean="0"/>
              <a:t>3</a:t>
            </a:r>
            <a:endParaRPr lang="en-US" sz="2400" b="1" dirty="0"/>
          </a:p>
        </p:txBody>
      </p:sp>
      <p:sp>
        <p:nvSpPr>
          <p:cNvPr id="19" name="TextBox 18"/>
          <p:cNvSpPr txBox="1"/>
          <p:nvPr/>
        </p:nvSpPr>
        <p:spPr>
          <a:xfrm>
            <a:off x="5468574" y="2801348"/>
            <a:ext cx="356188" cy="461665"/>
          </a:xfrm>
          <a:prstGeom prst="rect">
            <a:avLst/>
          </a:prstGeom>
          <a:noFill/>
        </p:spPr>
        <p:txBody>
          <a:bodyPr wrap="none" rtlCol="0">
            <a:spAutoFit/>
          </a:bodyPr>
          <a:lstStyle/>
          <a:p>
            <a:r>
              <a:rPr lang="en-US" sz="2400" b="1" dirty="0" smtClean="0"/>
              <a:t>4</a:t>
            </a:r>
            <a:endParaRPr lang="en-US" sz="2400" b="1" dirty="0"/>
          </a:p>
        </p:txBody>
      </p:sp>
      <p:pic>
        <p:nvPicPr>
          <p:cNvPr id="2052" name="Picture 4" descr="D:\projects-local\Conferences\2015_Norwich\Cytoscape Session 2015\StringADHDPlus.png"/>
          <p:cNvPicPr>
            <a:picLocks noChangeAspect="1" noChangeArrowheads="1"/>
          </p:cNvPicPr>
          <p:nvPr/>
        </p:nvPicPr>
        <p:blipFill rotWithShape="1">
          <a:blip r:embed="rId4">
            <a:extLst>
              <a:ext uri="{28A0092B-C50C-407E-A947-70E740481C1C}">
                <a14:useLocalDpi xmlns:a14="http://schemas.microsoft.com/office/drawing/2010/main" val="0"/>
              </a:ext>
            </a:extLst>
          </a:blip>
          <a:srcRect l="10959" r="10474"/>
          <a:stretch/>
        </p:blipFill>
        <p:spPr bwMode="auto">
          <a:xfrm>
            <a:off x="372456" y="1260037"/>
            <a:ext cx="8771543" cy="5167516"/>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D:\projects-local\Conferences\2015_Norwich\Cytoscape Session 2015\StringADHDPlusDegree.png"/>
          <p:cNvPicPr>
            <a:picLocks noChangeAspect="1" noChangeArrowheads="1"/>
          </p:cNvPicPr>
          <p:nvPr/>
        </p:nvPicPr>
        <p:blipFill rotWithShape="1">
          <a:blip r:embed="rId5">
            <a:extLst>
              <a:ext uri="{28A0092B-C50C-407E-A947-70E740481C1C}">
                <a14:useLocalDpi xmlns:a14="http://schemas.microsoft.com/office/drawing/2010/main" val="0"/>
              </a:ext>
            </a:extLst>
          </a:blip>
          <a:srcRect l="7940" r="10614"/>
          <a:stretch/>
        </p:blipFill>
        <p:spPr bwMode="auto">
          <a:xfrm>
            <a:off x="25400" y="1287646"/>
            <a:ext cx="9093200" cy="51687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67900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nodeType="clickEffect">
                                  <p:stCondLst>
                                    <p:cond delay="0"/>
                                  </p:stCondLst>
                                  <p:childTnLst>
                                    <p:set>
                                      <p:cBhvr>
                                        <p:cTn id="38" dur="1" fill="hold">
                                          <p:stCondLst>
                                            <p:cond delay="0"/>
                                          </p:stCondLst>
                                        </p:cTn>
                                        <p:tgtEl>
                                          <p:spTgt spid="20"/>
                                        </p:tgtEl>
                                        <p:attrNameLst>
                                          <p:attrName>style.visibility</p:attrName>
                                        </p:attrNameLst>
                                      </p:cBhvr>
                                      <p:to>
                                        <p:strVal val="hidden"/>
                                      </p:to>
                                    </p:set>
                                  </p:childTnLst>
                                </p:cTn>
                              </p:par>
                              <p:par>
                                <p:cTn id="39" presetID="1" presetClass="exit" presetSubtype="0" fill="hold" grpId="1" nodeType="withEffect">
                                  <p:stCondLst>
                                    <p:cond delay="0"/>
                                  </p:stCondLst>
                                  <p:childTnLst>
                                    <p:set>
                                      <p:cBhvr>
                                        <p:cTn id="40" dur="1" fill="hold">
                                          <p:stCondLst>
                                            <p:cond delay="0"/>
                                          </p:stCondLst>
                                        </p:cTn>
                                        <p:tgtEl>
                                          <p:spTgt spid="5"/>
                                        </p:tgtEl>
                                        <p:attrNameLst>
                                          <p:attrName>style.visibility</p:attrName>
                                        </p:attrNameLst>
                                      </p:cBhvr>
                                      <p:to>
                                        <p:strVal val="hidden"/>
                                      </p:to>
                                    </p:set>
                                  </p:childTnLst>
                                </p:cTn>
                              </p:par>
                              <p:par>
                                <p:cTn id="41" presetID="1" presetClass="exit" presetSubtype="0" fill="hold" grpId="1" nodeType="withEffect">
                                  <p:stCondLst>
                                    <p:cond delay="0"/>
                                  </p:stCondLst>
                                  <p:childTnLst>
                                    <p:set>
                                      <p:cBhvr>
                                        <p:cTn id="42" dur="1" fill="hold">
                                          <p:stCondLst>
                                            <p:cond delay="0"/>
                                          </p:stCondLst>
                                        </p:cTn>
                                        <p:tgtEl>
                                          <p:spTgt spid="6"/>
                                        </p:tgtEl>
                                        <p:attrNameLst>
                                          <p:attrName>style.visibility</p:attrName>
                                        </p:attrNameLst>
                                      </p:cBhvr>
                                      <p:to>
                                        <p:strVal val="hidden"/>
                                      </p:to>
                                    </p:set>
                                  </p:childTnLst>
                                </p:cTn>
                              </p:par>
                              <p:par>
                                <p:cTn id="43" presetID="1" presetClass="exit" presetSubtype="0" fill="hold" grpId="1" nodeType="withEffect">
                                  <p:stCondLst>
                                    <p:cond delay="0"/>
                                  </p:stCondLst>
                                  <p:childTnLst>
                                    <p:set>
                                      <p:cBhvr>
                                        <p:cTn id="44" dur="1" fill="hold">
                                          <p:stCondLst>
                                            <p:cond delay="0"/>
                                          </p:stCondLst>
                                        </p:cTn>
                                        <p:tgtEl>
                                          <p:spTgt spid="19"/>
                                        </p:tgtEl>
                                        <p:attrNameLst>
                                          <p:attrName>style.visibility</p:attrName>
                                        </p:attrNameLst>
                                      </p:cBhvr>
                                      <p:to>
                                        <p:strVal val="hidden"/>
                                      </p:to>
                                    </p:set>
                                  </p:childTnLst>
                                </p:cTn>
                              </p:par>
                              <p:par>
                                <p:cTn id="45" presetID="1" presetClass="exit" presetSubtype="0" fill="hold" grpId="1" nodeType="withEffect">
                                  <p:stCondLst>
                                    <p:cond delay="0"/>
                                  </p:stCondLst>
                                  <p:childTnLst>
                                    <p:set>
                                      <p:cBhvr>
                                        <p:cTn id="46" dur="1" fill="hold">
                                          <p:stCondLst>
                                            <p:cond delay="0"/>
                                          </p:stCondLst>
                                        </p:cTn>
                                        <p:tgtEl>
                                          <p:spTgt spid="15"/>
                                        </p:tgtEl>
                                        <p:attrNameLst>
                                          <p:attrName>style.visibility</p:attrName>
                                        </p:attrNameLst>
                                      </p:cBhvr>
                                      <p:to>
                                        <p:strVal val="hidden"/>
                                      </p:to>
                                    </p:set>
                                  </p:childTnLst>
                                </p:cTn>
                              </p:par>
                              <p:par>
                                <p:cTn id="47" presetID="1" presetClass="exit" presetSubtype="0" fill="hold" grpId="1" nodeType="withEffect">
                                  <p:stCondLst>
                                    <p:cond delay="0"/>
                                  </p:stCondLst>
                                  <p:childTnLst>
                                    <p:set>
                                      <p:cBhvr>
                                        <p:cTn id="48" dur="1" fill="hold">
                                          <p:stCondLst>
                                            <p:cond delay="0"/>
                                          </p:stCondLst>
                                        </p:cTn>
                                        <p:tgtEl>
                                          <p:spTgt spid="17"/>
                                        </p:tgtEl>
                                        <p:attrNameLst>
                                          <p:attrName>style.visibility</p:attrName>
                                        </p:attrNameLst>
                                      </p:cBhvr>
                                      <p:to>
                                        <p:strVal val="hidden"/>
                                      </p:to>
                                    </p:set>
                                  </p:childTnLst>
                                </p:cTn>
                              </p:par>
                              <p:par>
                                <p:cTn id="49" presetID="1" presetClass="exit" presetSubtype="0" fill="hold" grpId="1" nodeType="withEffect">
                                  <p:stCondLst>
                                    <p:cond delay="0"/>
                                  </p:stCondLst>
                                  <p:childTnLst>
                                    <p:set>
                                      <p:cBhvr>
                                        <p:cTn id="50" dur="1" fill="hold">
                                          <p:stCondLst>
                                            <p:cond delay="0"/>
                                          </p:stCondLst>
                                        </p:cTn>
                                        <p:tgtEl>
                                          <p:spTgt spid="18"/>
                                        </p:tgtEl>
                                        <p:attrNameLst>
                                          <p:attrName>style.visibility</p:attrName>
                                        </p:attrNameLst>
                                      </p:cBhvr>
                                      <p:to>
                                        <p:strVal val="hidden"/>
                                      </p:to>
                                    </p:set>
                                  </p:childTnLst>
                                </p:cTn>
                              </p:par>
                              <p:par>
                                <p:cTn id="51" presetID="1" presetClass="entr" presetSubtype="0" fill="hold" grpId="0" nodeType="withEffect">
                                  <p:stCondLst>
                                    <p:cond delay="0"/>
                                  </p:stCondLst>
                                  <p:childTnLst>
                                    <p:set>
                                      <p:cBhvr>
                                        <p:cTn id="52" dur="1" fill="hold">
                                          <p:stCondLst>
                                            <p:cond delay="0"/>
                                          </p:stCondLst>
                                        </p:cTn>
                                        <p:tgtEl>
                                          <p:spTgt spid="3">
                                            <p:txEl>
                                              <p:pRg st="5" end="5"/>
                                            </p:txEl>
                                          </p:spTgt>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2052"/>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20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P spid="5" grpId="1"/>
      <p:bldP spid="6" grpId="0"/>
      <p:bldP spid="6" grpId="1"/>
      <p:bldP spid="15" grpId="0"/>
      <p:bldP spid="15" grpId="1"/>
      <p:bldP spid="17" grpId="0"/>
      <p:bldP spid="17" grpId="1"/>
      <p:bldP spid="18" grpId="0"/>
      <p:bldP spid="18" grpId="1"/>
      <p:bldP spid="19" grpId="0"/>
      <p:bldP spid="19" grpId="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dirty="0" smtClean="0">
                <a:latin typeface="Arial"/>
                <a:cs typeface="Arial"/>
              </a:rPr>
              <a:t>Scale-free</a:t>
            </a:r>
            <a:r>
              <a:rPr lang="en-US" baseline="0" dirty="0" smtClean="0">
                <a:latin typeface="Arial"/>
                <a:cs typeface="Arial"/>
              </a:rPr>
              <a:t> networks</a:t>
            </a:r>
          </a:p>
          <a:p>
            <a:pPr lvl="1"/>
            <a:r>
              <a:rPr lang="en-US" dirty="0" smtClean="0">
                <a:latin typeface="Arial"/>
                <a:cs typeface="Arial"/>
              </a:rPr>
              <a:t>Degree distribution follows power law: </a:t>
            </a:r>
          </a:p>
          <a:p>
            <a:pPr marL="914400" lvl="2" indent="0">
              <a:buNone/>
            </a:pPr>
            <a:r>
              <a:rPr lang="en-US" i="1" dirty="0">
                <a:latin typeface="Arial"/>
                <a:cs typeface="Arial"/>
              </a:rPr>
              <a:t>	</a:t>
            </a:r>
            <a:r>
              <a:rPr lang="en-US" i="1" dirty="0" smtClean="0">
                <a:latin typeface="Arial"/>
                <a:cs typeface="Arial"/>
              </a:rPr>
              <a:t>P(k) ~ k</a:t>
            </a:r>
            <a:r>
              <a:rPr lang="en-US" i="1" baseline="30000" dirty="0" smtClean="0">
                <a:latin typeface="Arial"/>
                <a:cs typeface="Arial"/>
              </a:rPr>
              <a:t>-</a:t>
            </a:r>
            <a:r>
              <a:rPr lang="en-US" i="1" baseline="30000" dirty="0" err="1" smtClean="0">
                <a:latin typeface="Arial"/>
                <a:cs typeface="Arial"/>
              </a:rPr>
              <a:t>γ</a:t>
            </a:r>
            <a:r>
              <a:rPr lang="en-US" dirty="0" smtClean="0">
                <a:latin typeface="Arial"/>
                <a:cs typeface="Arial"/>
              </a:rPr>
              <a:t>, where </a:t>
            </a:r>
            <a:r>
              <a:rPr lang="en-US" dirty="0" err="1" smtClean="0">
                <a:latin typeface="Arial"/>
                <a:cs typeface="Arial"/>
              </a:rPr>
              <a:t>γ</a:t>
            </a:r>
            <a:r>
              <a:rPr lang="en-US" dirty="0" smtClean="0">
                <a:latin typeface="Arial"/>
                <a:cs typeface="Arial"/>
              </a:rPr>
              <a:t> is a constant.</a:t>
            </a:r>
          </a:p>
          <a:p>
            <a:pPr lvl="1"/>
            <a:r>
              <a:rPr lang="en-US" dirty="0" smtClean="0">
                <a:latin typeface="Arial"/>
                <a:cs typeface="Arial"/>
              </a:rPr>
              <a:t>Result is that there are distinctive “hubs” (essential</a:t>
            </a:r>
            <a:r>
              <a:rPr lang="en-US" baseline="0" dirty="0" smtClean="0">
                <a:latin typeface="Arial"/>
                <a:cs typeface="Arial"/>
              </a:rPr>
              <a:t> proteins?)</a:t>
            </a:r>
          </a:p>
          <a:p>
            <a:pPr lvl="1"/>
            <a:r>
              <a:rPr lang="en-US" dirty="0" smtClean="0">
                <a:latin typeface="Arial"/>
                <a:cs typeface="Arial"/>
              </a:rPr>
              <a:t>Overall, though, network is resilient to perturbation</a:t>
            </a:r>
          </a:p>
          <a:p>
            <a:pPr lvl="1"/>
            <a:r>
              <a:rPr lang="en-US" dirty="0" smtClean="0">
                <a:latin typeface="Arial"/>
                <a:cs typeface="Arial"/>
              </a:rPr>
              <a:t>Biological</a:t>
            </a:r>
            <a:r>
              <a:rPr lang="en-US" baseline="0" dirty="0" smtClean="0">
                <a:latin typeface="Arial"/>
                <a:cs typeface="Arial"/>
              </a:rPr>
              <a:t> (and social) networks tend to be scale-free</a:t>
            </a:r>
            <a:endParaRPr lang="en-US" dirty="0">
              <a:latin typeface="Arial"/>
              <a:cs typeface="Arial"/>
            </a:endParaRPr>
          </a:p>
        </p:txBody>
      </p:sp>
      <p:sp>
        <p:nvSpPr>
          <p:cNvPr id="5" name="Title 1"/>
          <p:cNvSpPr txBox="1">
            <a:spLocks/>
          </p:cNvSpPr>
          <p:nvPr/>
        </p:nvSpPr>
        <p:spPr>
          <a:xfrm>
            <a:off x="919163" y="119528"/>
            <a:ext cx="7996237" cy="850900"/>
          </a:xfrm>
          <a:prstGeom prst="rect">
            <a:avLst/>
          </a:prstGeom>
        </p:spPr>
        <p:txBody>
          <a:bodyPr/>
          <a:lstStyle>
            <a:lvl1pPr algn="ctr" rtl="0" eaLnBrk="0" fontAlgn="base" hangingPunct="0">
              <a:spcBef>
                <a:spcPct val="0"/>
              </a:spcBef>
              <a:spcAft>
                <a:spcPct val="0"/>
              </a:spcAft>
              <a:defRPr sz="4000">
                <a:solidFill>
                  <a:schemeClr val="bg1"/>
                </a:solidFill>
                <a:latin typeface="Arial"/>
                <a:ea typeface="ＭＳ Ｐゴシック" charset="0"/>
                <a:cs typeface="ＭＳ Ｐゴシック" charset="0"/>
              </a:defRPr>
            </a:lvl1pPr>
            <a:lvl2pPr algn="ctr" rtl="0" eaLnBrk="0" fontAlgn="base" hangingPunct="0">
              <a:spcBef>
                <a:spcPct val="0"/>
              </a:spcBef>
              <a:spcAft>
                <a:spcPct val="0"/>
              </a:spcAft>
              <a:defRPr sz="4400">
                <a:solidFill>
                  <a:schemeClr val="bg1"/>
                </a:solidFill>
                <a:latin typeface="Times New Roman" pitchFamily="-112" charset="0"/>
                <a:ea typeface="ＭＳ Ｐゴシック" charset="0"/>
                <a:cs typeface="ＭＳ Ｐゴシック" charset="0"/>
              </a:defRPr>
            </a:lvl2pPr>
            <a:lvl3pPr algn="ctr" rtl="0" eaLnBrk="0" fontAlgn="base" hangingPunct="0">
              <a:spcBef>
                <a:spcPct val="0"/>
              </a:spcBef>
              <a:spcAft>
                <a:spcPct val="0"/>
              </a:spcAft>
              <a:defRPr sz="4400">
                <a:solidFill>
                  <a:schemeClr val="bg1"/>
                </a:solidFill>
                <a:latin typeface="Times New Roman" pitchFamily="-112" charset="0"/>
                <a:ea typeface="ＭＳ Ｐゴシック" charset="0"/>
                <a:cs typeface="ＭＳ Ｐゴシック" charset="0"/>
              </a:defRPr>
            </a:lvl3pPr>
            <a:lvl4pPr algn="ctr" rtl="0" eaLnBrk="0" fontAlgn="base" hangingPunct="0">
              <a:spcBef>
                <a:spcPct val="0"/>
              </a:spcBef>
              <a:spcAft>
                <a:spcPct val="0"/>
              </a:spcAft>
              <a:defRPr sz="4400">
                <a:solidFill>
                  <a:schemeClr val="bg1"/>
                </a:solidFill>
                <a:latin typeface="Times New Roman" pitchFamily="-112" charset="0"/>
                <a:ea typeface="ＭＳ Ｐゴシック" charset="0"/>
                <a:cs typeface="ＭＳ Ｐゴシック" charset="0"/>
              </a:defRPr>
            </a:lvl4pPr>
            <a:lvl5pPr algn="ctr" rtl="0" eaLnBrk="0" fontAlgn="base" hangingPunct="0">
              <a:spcBef>
                <a:spcPct val="0"/>
              </a:spcBef>
              <a:spcAft>
                <a:spcPct val="0"/>
              </a:spcAft>
              <a:defRPr sz="4400">
                <a:solidFill>
                  <a:schemeClr val="bg1"/>
                </a:solidFill>
                <a:latin typeface="Times New Roman" pitchFamily="-112" charset="0"/>
                <a:ea typeface="ＭＳ Ｐゴシック" charset="0"/>
                <a:cs typeface="ＭＳ Ｐゴシック" charset="0"/>
              </a:defRPr>
            </a:lvl5pPr>
            <a:lvl6pPr marL="457200" algn="ctr" rtl="0" eaLnBrk="1" fontAlgn="base" hangingPunct="1">
              <a:spcBef>
                <a:spcPct val="0"/>
              </a:spcBef>
              <a:spcAft>
                <a:spcPct val="0"/>
              </a:spcAft>
              <a:defRPr sz="4400">
                <a:solidFill>
                  <a:schemeClr val="bg1"/>
                </a:solidFill>
                <a:latin typeface="Times New Roman" pitchFamily="-112" charset="0"/>
              </a:defRPr>
            </a:lvl6pPr>
            <a:lvl7pPr marL="914400" algn="ctr" rtl="0" eaLnBrk="1" fontAlgn="base" hangingPunct="1">
              <a:spcBef>
                <a:spcPct val="0"/>
              </a:spcBef>
              <a:spcAft>
                <a:spcPct val="0"/>
              </a:spcAft>
              <a:defRPr sz="4400">
                <a:solidFill>
                  <a:schemeClr val="bg1"/>
                </a:solidFill>
                <a:latin typeface="Times New Roman" pitchFamily="-112" charset="0"/>
              </a:defRPr>
            </a:lvl7pPr>
            <a:lvl8pPr marL="1371600" algn="ctr" rtl="0" eaLnBrk="1" fontAlgn="base" hangingPunct="1">
              <a:spcBef>
                <a:spcPct val="0"/>
              </a:spcBef>
              <a:spcAft>
                <a:spcPct val="0"/>
              </a:spcAft>
              <a:defRPr sz="4400">
                <a:solidFill>
                  <a:schemeClr val="bg1"/>
                </a:solidFill>
                <a:latin typeface="Times New Roman" pitchFamily="-112" charset="0"/>
              </a:defRPr>
            </a:lvl8pPr>
            <a:lvl9pPr marL="1828800" algn="ctr" rtl="0" eaLnBrk="1" fontAlgn="base" hangingPunct="1">
              <a:spcBef>
                <a:spcPct val="0"/>
              </a:spcBef>
              <a:spcAft>
                <a:spcPct val="0"/>
              </a:spcAft>
              <a:defRPr sz="4400">
                <a:solidFill>
                  <a:schemeClr val="bg1"/>
                </a:solidFill>
                <a:latin typeface="Times New Roman" pitchFamily="-112" charset="0"/>
              </a:defRPr>
            </a:lvl9pPr>
          </a:lstStyle>
          <a:p>
            <a:r>
              <a:rPr lang="en-US" b="1" dirty="0" smtClean="0"/>
              <a:t>Analytical Approaches</a:t>
            </a:r>
            <a:endParaRPr lang="en-US" b="1" dirty="0"/>
          </a:p>
        </p:txBody>
      </p:sp>
      <p:pic>
        <p:nvPicPr>
          <p:cNvPr id="4" name="Picture 3" descr="galFiltered-scale-free.png"/>
          <p:cNvPicPr>
            <a:picLocks noChangeAspect="1"/>
          </p:cNvPicPr>
          <p:nvPr/>
        </p:nvPicPr>
        <p:blipFill rotWithShape="1">
          <a:blip r:embed="rId2"/>
          <a:srcRect l="16181" r="20226"/>
          <a:stretch/>
        </p:blipFill>
        <p:spPr>
          <a:xfrm>
            <a:off x="3878317" y="850900"/>
            <a:ext cx="4508938" cy="5605734"/>
          </a:xfrm>
          <a:prstGeom prst="rect">
            <a:avLst/>
          </a:prstGeom>
        </p:spPr>
      </p:pic>
      <p:pic>
        <p:nvPicPr>
          <p:cNvPr id="6" name="Picture 5" descr="Screen shot 2009-09-19 at 1.32.26 PM.png"/>
          <p:cNvPicPr>
            <a:picLocks noChangeAspect="1"/>
          </p:cNvPicPr>
          <p:nvPr/>
        </p:nvPicPr>
        <p:blipFill>
          <a:blip r:embed="rId3"/>
          <a:stretch>
            <a:fillRect/>
          </a:stretch>
        </p:blipFill>
        <p:spPr>
          <a:xfrm>
            <a:off x="584200" y="1244600"/>
            <a:ext cx="3415558" cy="2438115"/>
          </a:xfrm>
          <a:prstGeom prst="rect">
            <a:avLst/>
          </a:prstGeom>
        </p:spPr>
      </p:pic>
      <p:pic>
        <p:nvPicPr>
          <p:cNvPr id="7" name="Picture 6" descr="Screen shot 2009-09-19 at 1.32.04 PM.png"/>
          <p:cNvPicPr>
            <a:picLocks noChangeAspect="1"/>
          </p:cNvPicPr>
          <p:nvPr/>
        </p:nvPicPr>
        <p:blipFill>
          <a:blip r:embed="rId4"/>
          <a:stretch>
            <a:fillRect/>
          </a:stretch>
        </p:blipFill>
        <p:spPr>
          <a:xfrm>
            <a:off x="963554" y="3682715"/>
            <a:ext cx="2657591" cy="1784065"/>
          </a:xfrm>
          <a:prstGeom prst="rect">
            <a:avLst/>
          </a:prstGeom>
        </p:spPr>
      </p:pic>
    </p:spTree>
    <p:extLst>
      <p:ext uri="{BB962C8B-B14F-4D97-AF65-F5344CB8AC3E}">
        <p14:creationId xmlns:p14="http://schemas.microsoft.com/office/powerpoint/2010/main" val="21726409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53" presetClass="entr" presetSubtype="0"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fltVal val="0"/>
                                          </p:val>
                                        </p:tav>
                                        <p:tav tm="100000">
                                          <p:val>
                                            <p:strVal val="#ppt_w"/>
                                          </p:val>
                                        </p:tav>
                                      </p:tavLst>
                                    </p:anim>
                                    <p:anim calcmode="lin" valueType="num">
                                      <p:cBhvr>
                                        <p:cTn id="14" dur="500" fill="hold"/>
                                        <p:tgtEl>
                                          <p:spTgt spid="6"/>
                                        </p:tgtEl>
                                        <p:attrNameLst>
                                          <p:attrName>ppt_h</p:attrName>
                                        </p:attrNameLst>
                                      </p:cBhvr>
                                      <p:tavLst>
                                        <p:tav tm="0">
                                          <p:val>
                                            <p:fltVal val="0"/>
                                          </p:val>
                                        </p:tav>
                                        <p:tav tm="100000">
                                          <p:val>
                                            <p:strVal val="#ppt_h"/>
                                          </p:val>
                                        </p:tav>
                                      </p:tavLst>
                                    </p:anim>
                                    <p:animEffect transition="in" filter="fade">
                                      <p:cBhvr>
                                        <p:cTn id="15" dur="500"/>
                                        <p:tgtEl>
                                          <p:spTgt spid="6"/>
                                        </p:tgtEl>
                                      </p:cBhvr>
                                    </p:animEffect>
                                  </p:childTnLst>
                                </p:cTn>
                              </p:par>
                            </p:childTnLst>
                          </p:cTn>
                        </p:par>
                        <p:par>
                          <p:cTn id="16" fill="hold">
                            <p:stCondLst>
                              <p:cond delay="1000"/>
                            </p:stCondLst>
                            <p:childTnLst>
                              <p:par>
                                <p:cTn id="17" presetID="53" presetClass="entr" presetSubtype="0"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500" fill="hold"/>
                                        <p:tgtEl>
                                          <p:spTgt spid="7"/>
                                        </p:tgtEl>
                                        <p:attrNameLst>
                                          <p:attrName>ppt_w</p:attrName>
                                        </p:attrNameLst>
                                      </p:cBhvr>
                                      <p:tavLst>
                                        <p:tav tm="0">
                                          <p:val>
                                            <p:fltVal val="0"/>
                                          </p:val>
                                        </p:tav>
                                        <p:tav tm="100000">
                                          <p:val>
                                            <p:strVal val="#ppt_w"/>
                                          </p:val>
                                        </p:tav>
                                      </p:tavLst>
                                    </p:anim>
                                    <p:anim calcmode="lin" valueType="num">
                                      <p:cBhvr>
                                        <p:cTn id="20" dur="500" fill="hold"/>
                                        <p:tgtEl>
                                          <p:spTgt spid="7"/>
                                        </p:tgtEl>
                                        <p:attrNameLst>
                                          <p:attrName>ppt_h</p:attrName>
                                        </p:attrNameLst>
                                      </p:cBhvr>
                                      <p:tavLst>
                                        <p:tav tm="0">
                                          <p:val>
                                            <p:fltVal val="0"/>
                                          </p:val>
                                        </p:tav>
                                        <p:tav tm="100000">
                                          <p:val>
                                            <p:strVal val="#ppt_h"/>
                                          </p:val>
                                        </p:tav>
                                      </p:tavLst>
                                    </p:anim>
                                    <p:animEffect transition="in" filter="fade">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lvl="0"/>
            <a:r>
              <a:rPr lang="en-US" dirty="0" smtClean="0">
                <a:latin typeface="Arial"/>
                <a:cs typeface="Arial"/>
              </a:rPr>
              <a:t>Network measures</a:t>
            </a:r>
          </a:p>
          <a:p>
            <a:pPr lvl="1"/>
            <a:r>
              <a:rPr lang="en-US" dirty="0" smtClean="0">
                <a:latin typeface="Arial"/>
                <a:cs typeface="Arial"/>
              </a:rPr>
              <a:t>Shortest path length</a:t>
            </a:r>
          </a:p>
          <a:p>
            <a:pPr lvl="2"/>
            <a:r>
              <a:rPr lang="en-US" dirty="0" smtClean="0">
                <a:latin typeface="Arial"/>
                <a:cs typeface="Arial"/>
              </a:rPr>
              <a:t>Shortest traversal distance between two nodes</a:t>
            </a:r>
          </a:p>
          <a:p>
            <a:pPr lvl="2"/>
            <a:r>
              <a:rPr lang="en-US" dirty="0" smtClean="0">
                <a:latin typeface="Arial"/>
                <a:cs typeface="Arial"/>
              </a:rPr>
              <a:t>Can be weighted if edges have weights or hops if not</a:t>
            </a:r>
          </a:p>
        </p:txBody>
      </p:sp>
      <p:pic>
        <p:nvPicPr>
          <p:cNvPr id="4" name="Picture 3" descr="simple1.png"/>
          <p:cNvPicPr>
            <a:picLocks noChangeAspect="1"/>
          </p:cNvPicPr>
          <p:nvPr/>
        </p:nvPicPr>
        <p:blipFill>
          <a:blip r:embed="rId2"/>
          <a:stretch>
            <a:fillRect/>
          </a:stretch>
        </p:blipFill>
        <p:spPr>
          <a:xfrm>
            <a:off x="1186806" y="1244600"/>
            <a:ext cx="7484533" cy="4986510"/>
          </a:xfrm>
          <a:prstGeom prst="rect">
            <a:avLst/>
          </a:prstGeom>
          <a:ln>
            <a:solidFill>
              <a:schemeClr val="tx1"/>
            </a:solidFill>
          </a:ln>
          <a:effectLst>
            <a:outerShdw blurRad="50800" dist="215900" dir="2700000" algn="tl" rotWithShape="0">
              <a:srgbClr val="000000">
                <a:alpha val="43000"/>
              </a:srgbClr>
            </a:outerShdw>
          </a:effectLst>
        </p:spPr>
      </p:pic>
      <p:pic>
        <p:nvPicPr>
          <p:cNvPr id="5" name="Picture 4" descr="Screen shot 2009-09-19 at 1.41.51 PM.png"/>
          <p:cNvPicPr>
            <a:picLocks noChangeAspect="1"/>
          </p:cNvPicPr>
          <p:nvPr/>
        </p:nvPicPr>
        <p:blipFill>
          <a:blip r:embed="rId3"/>
          <a:srcRect l="29095" t="7089" r="28317" b="7155"/>
          <a:stretch>
            <a:fillRect/>
          </a:stretch>
        </p:blipFill>
        <p:spPr>
          <a:xfrm>
            <a:off x="3132682" y="1388538"/>
            <a:ext cx="4148667" cy="4813830"/>
          </a:xfrm>
          <a:prstGeom prst="rect">
            <a:avLst/>
          </a:prstGeom>
        </p:spPr>
      </p:pic>
      <p:pic>
        <p:nvPicPr>
          <p:cNvPr id="6" name="Picture 5" descr="Screen shot 2009-09-19 at 1.42.13 PM.png"/>
          <p:cNvPicPr>
            <a:picLocks noChangeAspect="1"/>
          </p:cNvPicPr>
          <p:nvPr/>
        </p:nvPicPr>
        <p:blipFill>
          <a:blip r:embed="rId4"/>
          <a:srcRect l="31501" t="8513" r="31667" b="8674"/>
          <a:stretch>
            <a:fillRect/>
          </a:stretch>
        </p:blipFill>
        <p:spPr>
          <a:xfrm>
            <a:off x="3403610" y="1481662"/>
            <a:ext cx="3551079" cy="4597403"/>
          </a:xfrm>
          <a:prstGeom prst="rect">
            <a:avLst/>
          </a:prstGeom>
        </p:spPr>
      </p:pic>
      <p:pic>
        <p:nvPicPr>
          <p:cNvPr id="7" name="Picture 6" descr="Screen shot 2009-09-19 at 1.42.31 PM.png"/>
          <p:cNvPicPr>
            <a:picLocks noChangeAspect="1"/>
          </p:cNvPicPr>
          <p:nvPr/>
        </p:nvPicPr>
        <p:blipFill>
          <a:blip r:embed="rId5"/>
          <a:srcRect l="31852" t="8483" r="32593" b="7678"/>
          <a:stretch>
            <a:fillRect/>
          </a:stretch>
        </p:blipFill>
        <p:spPr>
          <a:xfrm>
            <a:off x="3471322" y="1388537"/>
            <a:ext cx="3531883" cy="4791955"/>
          </a:xfrm>
          <a:prstGeom prst="rect">
            <a:avLst/>
          </a:prstGeom>
        </p:spPr>
      </p:pic>
      <p:pic>
        <p:nvPicPr>
          <p:cNvPr id="9" name="Picture 8" descr="Screen shot 2009-09-19 at 1.42.46 PM.png"/>
          <p:cNvPicPr>
            <a:picLocks noChangeAspect="1"/>
          </p:cNvPicPr>
          <p:nvPr/>
        </p:nvPicPr>
        <p:blipFill>
          <a:blip r:embed="rId6"/>
          <a:srcRect l="31482" t="8584" r="32407" b="9066"/>
          <a:stretch>
            <a:fillRect/>
          </a:stretch>
        </p:blipFill>
        <p:spPr>
          <a:xfrm>
            <a:off x="3420523" y="1354671"/>
            <a:ext cx="3598281" cy="4733124"/>
          </a:xfrm>
          <a:prstGeom prst="rect">
            <a:avLst/>
          </a:prstGeom>
        </p:spPr>
      </p:pic>
      <p:pic>
        <p:nvPicPr>
          <p:cNvPr id="8" name="Picture 7" descr="Screen shot 2009-09-19 at 1.42.13 PM.png"/>
          <p:cNvPicPr>
            <a:picLocks noChangeAspect="1"/>
          </p:cNvPicPr>
          <p:nvPr/>
        </p:nvPicPr>
        <p:blipFill>
          <a:blip r:embed="rId4"/>
          <a:srcRect l="31501" t="8513" r="31667" b="8674"/>
          <a:stretch>
            <a:fillRect/>
          </a:stretch>
        </p:blipFill>
        <p:spPr>
          <a:xfrm>
            <a:off x="3369724" y="1337739"/>
            <a:ext cx="3662247" cy="4741326"/>
          </a:xfrm>
          <a:prstGeom prst="rect">
            <a:avLst/>
          </a:prstGeom>
        </p:spPr>
      </p:pic>
      <p:pic>
        <p:nvPicPr>
          <p:cNvPr id="10" name="Picture 9" descr="Screen shot 2009-09-19 at 1.43.14 PM.png"/>
          <p:cNvPicPr>
            <a:picLocks noChangeAspect="1"/>
          </p:cNvPicPr>
          <p:nvPr/>
        </p:nvPicPr>
        <p:blipFill>
          <a:blip r:embed="rId7"/>
          <a:srcRect l="32037" t="7937" r="32963" b="9007"/>
          <a:stretch>
            <a:fillRect/>
          </a:stretch>
        </p:blipFill>
        <p:spPr>
          <a:xfrm>
            <a:off x="3522121" y="1286940"/>
            <a:ext cx="3510514" cy="4792125"/>
          </a:xfrm>
          <a:prstGeom prst="rect">
            <a:avLst/>
          </a:prstGeom>
        </p:spPr>
      </p:pic>
      <p:sp>
        <p:nvSpPr>
          <p:cNvPr id="11" name="Title 1"/>
          <p:cNvSpPr txBox="1">
            <a:spLocks/>
          </p:cNvSpPr>
          <p:nvPr/>
        </p:nvSpPr>
        <p:spPr>
          <a:xfrm>
            <a:off x="919163" y="119528"/>
            <a:ext cx="7996237" cy="850900"/>
          </a:xfrm>
          <a:prstGeom prst="rect">
            <a:avLst/>
          </a:prstGeom>
        </p:spPr>
        <p:txBody>
          <a:bodyPr/>
          <a:lstStyle>
            <a:lvl1pPr algn="ctr" rtl="0" eaLnBrk="0" fontAlgn="base" hangingPunct="0">
              <a:spcBef>
                <a:spcPct val="0"/>
              </a:spcBef>
              <a:spcAft>
                <a:spcPct val="0"/>
              </a:spcAft>
              <a:defRPr sz="4000">
                <a:solidFill>
                  <a:schemeClr val="bg1"/>
                </a:solidFill>
                <a:latin typeface="Arial"/>
                <a:ea typeface="ＭＳ Ｐゴシック" charset="0"/>
                <a:cs typeface="ＭＳ Ｐゴシック" charset="0"/>
              </a:defRPr>
            </a:lvl1pPr>
            <a:lvl2pPr algn="ctr" rtl="0" eaLnBrk="0" fontAlgn="base" hangingPunct="0">
              <a:spcBef>
                <a:spcPct val="0"/>
              </a:spcBef>
              <a:spcAft>
                <a:spcPct val="0"/>
              </a:spcAft>
              <a:defRPr sz="4400">
                <a:solidFill>
                  <a:schemeClr val="bg1"/>
                </a:solidFill>
                <a:latin typeface="Times New Roman" pitchFamily="-112" charset="0"/>
                <a:ea typeface="ＭＳ Ｐゴシック" charset="0"/>
                <a:cs typeface="ＭＳ Ｐゴシック" charset="0"/>
              </a:defRPr>
            </a:lvl2pPr>
            <a:lvl3pPr algn="ctr" rtl="0" eaLnBrk="0" fontAlgn="base" hangingPunct="0">
              <a:spcBef>
                <a:spcPct val="0"/>
              </a:spcBef>
              <a:spcAft>
                <a:spcPct val="0"/>
              </a:spcAft>
              <a:defRPr sz="4400">
                <a:solidFill>
                  <a:schemeClr val="bg1"/>
                </a:solidFill>
                <a:latin typeface="Times New Roman" pitchFamily="-112" charset="0"/>
                <a:ea typeface="ＭＳ Ｐゴシック" charset="0"/>
                <a:cs typeface="ＭＳ Ｐゴシック" charset="0"/>
              </a:defRPr>
            </a:lvl3pPr>
            <a:lvl4pPr algn="ctr" rtl="0" eaLnBrk="0" fontAlgn="base" hangingPunct="0">
              <a:spcBef>
                <a:spcPct val="0"/>
              </a:spcBef>
              <a:spcAft>
                <a:spcPct val="0"/>
              </a:spcAft>
              <a:defRPr sz="4400">
                <a:solidFill>
                  <a:schemeClr val="bg1"/>
                </a:solidFill>
                <a:latin typeface="Times New Roman" pitchFamily="-112" charset="0"/>
                <a:ea typeface="ＭＳ Ｐゴシック" charset="0"/>
                <a:cs typeface="ＭＳ Ｐゴシック" charset="0"/>
              </a:defRPr>
            </a:lvl4pPr>
            <a:lvl5pPr algn="ctr" rtl="0" eaLnBrk="0" fontAlgn="base" hangingPunct="0">
              <a:spcBef>
                <a:spcPct val="0"/>
              </a:spcBef>
              <a:spcAft>
                <a:spcPct val="0"/>
              </a:spcAft>
              <a:defRPr sz="4400">
                <a:solidFill>
                  <a:schemeClr val="bg1"/>
                </a:solidFill>
                <a:latin typeface="Times New Roman" pitchFamily="-112" charset="0"/>
                <a:ea typeface="ＭＳ Ｐゴシック" charset="0"/>
                <a:cs typeface="ＭＳ Ｐゴシック" charset="0"/>
              </a:defRPr>
            </a:lvl5pPr>
            <a:lvl6pPr marL="457200" algn="ctr" rtl="0" eaLnBrk="1" fontAlgn="base" hangingPunct="1">
              <a:spcBef>
                <a:spcPct val="0"/>
              </a:spcBef>
              <a:spcAft>
                <a:spcPct val="0"/>
              </a:spcAft>
              <a:defRPr sz="4400">
                <a:solidFill>
                  <a:schemeClr val="bg1"/>
                </a:solidFill>
                <a:latin typeface="Times New Roman" pitchFamily="-112" charset="0"/>
              </a:defRPr>
            </a:lvl6pPr>
            <a:lvl7pPr marL="914400" algn="ctr" rtl="0" eaLnBrk="1" fontAlgn="base" hangingPunct="1">
              <a:spcBef>
                <a:spcPct val="0"/>
              </a:spcBef>
              <a:spcAft>
                <a:spcPct val="0"/>
              </a:spcAft>
              <a:defRPr sz="4400">
                <a:solidFill>
                  <a:schemeClr val="bg1"/>
                </a:solidFill>
                <a:latin typeface="Times New Roman" pitchFamily="-112" charset="0"/>
              </a:defRPr>
            </a:lvl7pPr>
            <a:lvl8pPr marL="1371600" algn="ctr" rtl="0" eaLnBrk="1" fontAlgn="base" hangingPunct="1">
              <a:spcBef>
                <a:spcPct val="0"/>
              </a:spcBef>
              <a:spcAft>
                <a:spcPct val="0"/>
              </a:spcAft>
              <a:defRPr sz="4400">
                <a:solidFill>
                  <a:schemeClr val="bg1"/>
                </a:solidFill>
                <a:latin typeface="Times New Roman" pitchFamily="-112" charset="0"/>
              </a:defRPr>
            </a:lvl8pPr>
            <a:lvl9pPr marL="1828800" algn="ctr" rtl="0" eaLnBrk="1" fontAlgn="base" hangingPunct="1">
              <a:spcBef>
                <a:spcPct val="0"/>
              </a:spcBef>
              <a:spcAft>
                <a:spcPct val="0"/>
              </a:spcAft>
              <a:defRPr sz="4400">
                <a:solidFill>
                  <a:schemeClr val="bg1"/>
                </a:solidFill>
                <a:latin typeface="Times New Roman" pitchFamily="-112" charset="0"/>
              </a:defRPr>
            </a:lvl9pPr>
          </a:lstStyle>
          <a:p>
            <a:r>
              <a:rPr lang="en-US" b="1" dirty="0" smtClean="0"/>
              <a:t>Analytical Approaches</a:t>
            </a:r>
            <a:endParaRPr lang="en-US" b="1" dirty="0"/>
          </a:p>
        </p:txBody>
      </p:sp>
      <p:sp>
        <p:nvSpPr>
          <p:cNvPr id="2" name="TextBox 1"/>
          <p:cNvSpPr txBox="1"/>
          <p:nvPr/>
        </p:nvSpPr>
        <p:spPr>
          <a:xfrm>
            <a:off x="6251714" y="2584173"/>
            <a:ext cx="327334" cy="400110"/>
          </a:xfrm>
          <a:prstGeom prst="rect">
            <a:avLst/>
          </a:prstGeom>
          <a:noFill/>
        </p:spPr>
        <p:txBody>
          <a:bodyPr wrap="none" rtlCol="0">
            <a:spAutoFit/>
          </a:bodyPr>
          <a:lstStyle/>
          <a:p>
            <a:r>
              <a:rPr lang="en-US" sz="2000" b="1" dirty="0" smtClean="0"/>
              <a:t>1</a:t>
            </a:r>
            <a:endParaRPr lang="en-US" sz="2000" b="1" dirty="0"/>
          </a:p>
        </p:txBody>
      </p:sp>
      <p:sp>
        <p:nvSpPr>
          <p:cNvPr id="12" name="TextBox 11"/>
          <p:cNvSpPr txBox="1"/>
          <p:nvPr/>
        </p:nvSpPr>
        <p:spPr>
          <a:xfrm>
            <a:off x="3132682" y="2345635"/>
            <a:ext cx="327334" cy="400110"/>
          </a:xfrm>
          <a:prstGeom prst="rect">
            <a:avLst/>
          </a:prstGeom>
          <a:noFill/>
        </p:spPr>
        <p:txBody>
          <a:bodyPr wrap="none" rtlCol="0">
            <a:spAutoFit/>
          </a:bodyPr>
          <a:lstStyle/>
          <a:p>
            <a:r>
              <a:rPr lang="en-US" sz="2000" b="1" dirty="0" smtClean="0"/>
              <a:t>2</a:t>
            </a:r>
            <a:endParaRPr lang="en-US" sz="2000" b="1" dirty="0"/>
          </a:p>
        </p:txBody>
      </p:sp>
    </p:spTree>
    <p:extLst>
      <p:ext uri="{BB962C8B-B14F-4D97-AF65-F5344CB8AC3E}">
        <p14:creationId xmlns:p14="http://schemas.microsoft.com/office/powerpoint/2010/main" val="41113224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grpId="1" nodeType="clickEffect">
                                  <p:stCondLst>
                                    <p:cond delay="0"/>
                                  </p:stCondLst>
                                  <p:childTnLst>
                                    <p:set>
                                      <p:cBhvr>
                                        <p:cTn id="32" dur="1" fill="hold">
                                          <p:stCondLst>
                                            <p:cond delay="0"/>
                                          </p:stCondLst>
                                        </p:cTn>
                                        <p:tgtEl>
                                          <p:spTgt spid="2"/>
                                        </p:tgtEl>
                                        <p:attrNameLst>
                                          <p:attrName>style.visibility</p:attrName>
                                        </p:attrNameLst>
                                      </p:cBhvr>
                                      <p:to>
                                        <p:strVal val="hidden"/>
                                      </p:to>
                                    </p:set>
                                  </p:childTnLst>
                                </p:cTn>
                              </p:par>
                              <p:par>
                                <p:cTn id="33" presetID="1" presetClass="entr" presetSubtype="0" fill="hold" nodeType="withEffect">
                                  <p:stCondLst>
                                    <p:cond delay="0"/>
                                  </p:stCondLst>
                                  <p:childTnLst>
                                    <p:set>
                                      <p:cBhvr>
                                        <p:cTn id="34" dur="1" fill="hold">
                                          <p:stCondLst>
                                            <p:cond delay="0"/>
                                          </p:stCondLst>
                                        </p:cTn>
                                        <p:tgtEl>
                                          <p:spTgt spid="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0"/>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2" grpId="0"/>
      <p:bldP spid="2" grpId="1"/>
      <p:bldP spid="12" grpId="0"/>
    </p:bldLst>
  </p:timing>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Title 1"/>
          <p:cNvSpPr txBox="1">
            <a:spLocks/>
          </p:cNvSpPr>
          <p:nvPr/>
        </p:nvSpPr>
        <p:spPr>
          <a:xfrm>
            <a:off x="919163" y="119528"/>
            <a:ext cx="7996237" cy="850900"/>
          </a:xfrm>
          <a:prstGeom prst="rect">
            <a:avLst/>
          </a:prstGeom>
        </p:spPr>
        <p:txBody>
          <a:bodyPr/>
          <a:lstStyle>
            <a:lvl1pPr algn="ctr" rtl="0" eaLnBrk="0" fontAlgn="base" hangingPunct="0">
              <a:spcBef>
                <a:spcPct val="0"/>
              </a:spcBef>
              <a:spcAft>
                <a:spcPct val="0"/>
              </a:spcAft>
              <a:defRPr sz="4000">
                <a:solidFill>
                  <a:schemeClr val="bg1"/>
                </a:solidFill>
                <a:latin typeface="Arial"/>
                <a:ea typeface="ＭＳ Ｐゴシック" charset="0"/>
                <a:cs typeface="ＭＳ Ｐゴシック" charset="0"/>
              </a:defRPr>
            </a:lvl1pPr>
            <a:lvl2pPr algn="ctr" rtl="0" eaLnBrk="0" fontAlgn="base" hangingPunct="0">
              <a:spcBef>
                <a:spcPct val="0"/>
              </a:spcBef>
              <a:spcAft>
                <a:spcPct val="0"/>
              </a:spcAft>
              <a:defRPr sz="4400">
                <a:solidFill>
                  <a:schemeClr val="bg1"/>
                </a:solidFill>
                <a:latin typeface="Times New Roman" pitchFamily="-112" charset="0"/>
                <a:ea typeface="ＭＳ Ｐゴシック" charset="0"/>
                <a:cs typeface="ＭＳ Ｐゴシック" charset="0"/>
              </a:defRPr>
            </a:lvl2pPr>
            <a:lvl3pPr algn="ctr" rtl="0" eaLnBrk="0" fontAlgn="base" hangingPunct="0">
              <a:spcBef>
                <a:spcPct val="0"/>
              </a:spcBef>
              <a:spcAft>
                <a:spcPct val="0"/>
              </a:spcAft>
              <a:defRPr sz="4400">
                <a:solidFill>
                  <a:schemeClr val="bg1"/>
                </a:solidFill>
                <a:latin typeface="Times New Roman" pitchFamily="-112" charset="0"/>
                <a:ea typeface="ＭＳ Ｐゴシック" charset="0"/>
                <a:cs typeface="ＭＳ Ｐゴシック" charset="0"/>
              </a:defRPr>
            </a:lvl3pPr>
            <a:lvl4pPr algn="ctr" rtl="0" eaLnBrk="0" fontAlgn="base" hangingPunct="0">
              <a:spcBef>
                <a:spcPct val="0"/>
              </a:spcBef>
              <a:spcAft>
                <a:spcPct val="0"/>
              </a:spcAft>
              <a:defRPr sz="4400">
                <a:solidFill>
                  <a:schemeClr val="bg1"/>
                </a:solidFill>
                <a:latin typeface="Times New Roman" pitchFamily="-112" charset="0"/>
                <a:ea typeface="ＭＳ Ｐゴシック" charset="0"/>
                <a:cs typeface="ＭＳ Ｐゴシック" charset="0"/>
              </a:defRPr>
            </a:lvl4pPr>
            <a:lvl5pPr algn="ctr" rtl="0" eaLnBrk="0" fontAlgn="base" hangingPunct="0">
              <a:spcBef>
                <a:spcPct val="0"/>
              </a:spcBef>
              <a:spcAft>
                <a:spcPct val="0"/>
              </a:spcAft>
              <a:defRPr sz="4400">
                <a:solidFill>
                  <a:schemeClr val="bg1"/>
                </a:solidFill>
                <a:latin typeface="Times New Roman" pitchFamily="-112" charset="0"/>
                <a:ea typeface="ＭＳ Ｐゴシック" charset="0"/>
                <a:cs typeface="ＭＳ Ｐゴシック" charset="0"/>
              </a:defRPr>
            </a:lvl5pPr>
            <a:lvl6pPr marL="457200" algn="ctr" rtl="0" eaLnBrk="1" fontAlgn="base" hangingPunct="1">
              <a:spcBef>
                <a:spcPct val="0"/>
              </a:spcBef>
              <a:spcAft>
                <a:spcPct val="0"/>
              </a:spcAft>
              <a:defRPr sz="4400">
                <a:solidFill>
                  <a:schemeClr val="bg1"/>
                </a:solidFill>
                <a:latin typeface="Times New Roman" pitchFamily="-112" charset="0"/>
              </a:defRPr>
            </a:lvl6pPr>
            <a:lvl7pPr marL="914400" algn="ctr" rtl="0" eaLnBrk="1" fontAlgn="base" hangingPunct="1">
              <a:spcBef>
                <a:spcPct val="0"/>
              </a:spcBef>
              <a:spcAft>
                <a:spcPct val="0"/>
              </a:spcAft>
              <a:defRPr sz="4400">
                <a:solidFill>
                  <a:schemeClr val="bg1"/>
                </a:solidFill>
                <a:latin typeface="Times New Roman" pitchFamily="-112" charset="0"/>
              </a:defRPr>
            </a:lvl7pPr>
            <a:lvl8pPr marL="1371600" algn="ctr" rtl="0" eaLnBrk="1" fontAlgn="base" hangingPunct="1">
              <a:spcBef>
                <a:spcPct val="0"/>
              </a:spcBef>
              <a:spcAft>
                <a:spcPct val="0"/>
              </a:spcAft>
              <a:defRPr sz="4400">
                <a:solidFill>
                  <a:schemeClr val="bg1"/>
                </a:solidFill>
                <a:latin typeface="Times New Roman" pitchFamily="-112" charset="0"/>
              </a:defRPr>
            </a:lvl8pPr>
            <a:lvl9pPr marL="1828800" algn="ctr" rtl="0" eaLnBrk="1" fontAlgn="base" hangingPunct="1">
              <a:spcBef>
                <a:spcPct val="0"/>
              </a:spcBef>
              <a:spcAft>
                <a:spcPct val="0"/>
              </a:spcAft>
              <a:defRPr sz="4400">
                <a:solidFill>
                  <a:schemeClr val="bg1"/>
                </a:solidFill>
                <a:latin typeface="Times New Roman" pitchFamily="-112" charset="0"/>
              </a:defRPr>
            </a:lvl9pPr>
          </a:lstStyle>
          <a:p>
            <a:r>
              <a:rPr lang="en-US" b="1" dirty="0" smtClean="0"/>
              <a:t>Analytical Approaches</a:t>
            </a:r>
            <a:endParaRPr lang="en-US" b="1" dirty="0"/>
          </a:p>
        </p:txBody>
      </p:sp>
      <p:sp>
        <p:nvSpPr>
          <p:cNvPr id="5" name="Content Placeholder 2"/>
          <p:cNvSpPr>
            <a:spLocks noGrp="1"/>
          </p:cNvSpPr>
          <p:nvPr>
            <p:ph idx="1"/>
          </p:nvPr>
        </p:nvSpPr>
        <p:spPr>
          <a:xfrm>
            <a:off x="584200" y="1244600"/>
            <a:ext cx="7019235" cy="5211763"/>
          </a:xfrm>
        </p:spPr>
        <p:txBody>
          <a:bodyPr/>
          <a:lstStyle/>
          <a:p>
            <a:pPr lvl="0"/>
            <a:r>
              <a:rPr lang="en-US" sz="3200" dirty="0">
                <a:latin typeface="Arial"/>
                <a:cs typeface="Arial"/>
              </a:rPr>
              <a:t>Small-world networks </a:t>
            </a:r>
          </a:p>
          <a:p>
            <a:pPr lvl="1"/>
            <a:r>
              <a:rPr lang="en-US" sz="2800" dirty="0">
                <a:latin typeface="Arial"/>
                <a:cs typeface="Arial"/>
              </a:rPr>
              <a:t>any two arbitrary nodes are connected by a small number of intermediate edges</a:t>
            </a:r>
          </a:p>
          <a:p>
            <a:pPr lvl="1"/>
            <a:r>
              <a:rPr lang="en-US" sz="2800" dirty="0">
                <a:latin typeface="Arial"/>
                <a:cs typeface="Arial"/>
              </a:rPr>
              <a:t>the network has an average shortest path length much smaller than the number of nodes in the network (Watts, Nature, 1998).</a:t>
            </a:r>
          </a:p>
          <a:p>
            <a:pPr lvl="1"/>
            <a:r>
              <a:rPr lang="en-US" sz="2800" dirty="0">
                <a:latin typeface="Arial"/>
                <a:cs typeface="Arial"/>
              </a:rPr>
              <a:t>Interaction networks have been shown to be small-world networks (</a:t>
            </a:r>
            <a:r>
              <a:rPr lang="en-US" sz="2800" dirty="0" err="1">
                <a:latin typeface="Arial"/>
                <a:cs typeface="Arial"/>
              </a:rPr>
              <a:t>Barabási</a:t>
            </a:r>
            <a:r>
              <a:rPr lang="en-US" sz="2800" dirty="0">
                <a:latin typeface="Arial"/>
                <a:cs typeface="Arial"/>
              </a:rPr>
              <a:t>, Nature Reviews in Genetics, 2004)</a:t>
            </a:r>
          </a:p>
        </p:txBody>
      </p:sp>
      <p:pic>
        <p:nvPicPr>
          <p:cNvPr id="1026" name="Picture 2" descr="http://www.ciul.ul.pt/~physbio/PBS/img/small-world.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47502" y="3127219"/>
            <a:ext cx="1714500" cy="16859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6531917"/>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baseline="0" dirty="0" smtClean="0">
                <a:latin typeface="Arial"/>
                <a:cs typeface="Arial"/>
              </a:rPr>
              <a:t>Random networks</a:t>
            </a:r>
          </a:p>
          <a:p>
            <a:pPr lvl="1"/>
            <a:r>
              <a:rPr lang="en-US" baseline="0" dirty="0" smtClean="0">
                <a:latin typeface="Arial"/>
                <a:cs typeface="Arial"/>
              </a:rPr>
              <a:t>Algorithms exist to create random networks</a:t>
            </a:r>
          </a:p>
          <a:p>
            <a:pPr lvl="2"/>
            <a:r>
              <a:rPr lang="en-US" baseline="0" dirty="0" smtClean="0">
                <a:latin typeface="Arial"/>
                <a:cs typeface="Arial"/>
              </a:rPr>
              <a:t>Flat random network: </a:t>
            </a:r>
            <a:r>
              <a:rPr lang="en-US" baseline="0" dirty="0" err="1" smtClean="0">
                <a:latin typeface="Arial"/>
                <a:cs typeface="Arial"/>
              </a:rPr>
              <a:t>Erdos-Renyi</a:t>
            </a:r>
            <a:r>
              <a:rPr lang="en-US" baseline="0" dirty="0" smtClean="0">
                <a:latin typeface="Arial"/>
                <a:cs typeface="Arial"/>
              </a:rPr>
              <a:t> (</a:t>
            </a:r>
            <a:r>
              <a:rPr lang="en-US" dirty="0">
                <a:latin typeface="Arial"/>
                <a:cs typeface="Arial"/>
              </a:rPr>
              <a:t>homogeneous, nodes have similar degrees, and not robust to arbitrary node failure</a:t>
            </a:r>
            <a:r>
              <a:rPr lang="en-US" baseline="0" dirty="0" smtClean="0">
                <a:latin typeface="Arial"/>
                <a:cs typeface="Arial"/>
              </a:rPr>
              <a:t>)</a:t>
            </a:r>
          </a:p>
          <a:p>
            <a:pPr lvl="2"/>
            <a:r>
              <a:rPr lang="en-US" baseline="0" dirty="0" smtClean="0">
                <a:latin typeface="Arial"/>
                <a:cs typeface="Arial"/>
              </a:rPr>
              <a:t>Scale-free: </a:t>
            </a:r>
            <a:r>
              <a:rPr lang="en-US" baseline="0" dirty="0" err="1" smtClean="0">
                <a:latin typeface="Arial"/>
                <a:cs typeface="Arial"/>
              </a:rPr>
              <a:t>Barabasi</a:t>
            </a:r>
            <a:r>
              <a:rPr lang="en-US" baseline="0" dirty="0" smtClean="0">
                <a:latin typeface="Arial"/>
                <a:cs typeface="Arial"/>
              </a:rPr>
              <a:t>-Albert</a:t>
            </a:r>
          </a:p>
          <a:p>
            <a:pPr lvl="2"/>
            <a:r>
              <a:rPr lang="en-US" dirty="0" smtClean="0">
                <a:latin typeface="Arial"/>
                <a:cs typeface="Arial"/>
              </a:rPr>
              <a:t>Small-world (high clustering): Watts-</a:t>
            </a:r>
            <a:r>
              <a:rPr lang="en-US" dirty="0" err="1" smtClean="0">
                <a:latin typeface="Arial"/>
                <a:cs typeface="Arial"/>
              </a:rPr>
              <a:t>Strogatz</a:t>
            </a:r>
            <a:endParaRPr lang="en-US" baseline="0" dirty="0" smtClean="0">
              <a:latin typeface="Arial"/>
              <a:cs typeface="Arial"/>
            </a:endParaRPr>
          </a:p>
          <a:p>
            <a:pPr lvl="1"/>
            <a:r>
              <a:rPr lang="en-US" baseline="0" dirty="0" smtClean="0">
                <a:latin typeface="Arial"/>
                <a:cs typeface="Arial"/>
              </a:rPr>
              <a:t>Useful to compare your network vs. a random network</a:t>
            </a:r>
          </a:p>
        </p:txBody>
      </p:sp>
      <p:sp>
        <p:nvSpPr>
          <p:cNvPr id="7" name="Title 1"/>
          <p:cNvSpPr txBox="1">
            <a:spLocks/>
          </p:cNvSpPr>
          <p:nvPr/>
        </p:nvSpPr>
        <p:spPr>
          <a:xfrm>
            <a:off x="919163" y="119528"/>
            <a:ext cx="7996237" cy="850900"/>
          </a:xfrm>
          <a:prstGeom prst="rect">
            <a:avLst/>
          </a:prstGeom>
        </p:spPr>
        <p:txBody>
          <a:bodyPr/>
          <a:lstStyle>
            <a:lvl1pPr algn="ctr" rtl="0" eaLnBrk="0" fontAlgn="base" hangingPunct="0">
              <a:spcBef>
                <a:spcPct val="0"/>
              </a:spcBef>
              <a:spcAft>
                <a:spcPct val="0"/>
              </a:spcAft>
              <a:defRPr sz="4000">
                <a:solidFill>
                  <a:schemeClr val="bg1"/>
                </a:solidFill>
                <a:latin typeface="Arial"/>
                <a:ea typeface="ＭＳ Ｐゴシック" charset="0"/>
                <a:cs typeface="ＭＳ Ｐゴシック" charset="0"/>
              </a:defRPr>
            </a:lvl1pPr>
            <a:lvl2pPr algn="ctr" rtl="0" eaLnBrk="0" fontAlgn="base" hangingPunct="0">
              <a:spcBef>
                <a:spcPct val="0"/>
              </a:spcBef>
              <a:spcAft>
                <a:spcPct val="0"/>
              </a:spcAft>
              <a:defRPr sz="4400">
                <a:solidFill>
                  <a:schemeClr val="bg1"/>
                </a:solidFill>
                <a:latin typeface="Times New Roman" pitchFamily="-112" charset="0"/>
                <a:ea typeface="ＭＳ Ｐゴシック" charset="0"/>
                <a:cs typeface="ＭＳ Ｐゴシック" charset="0"/>
              </a:defRPr>
            </a:lvl2pPr>
            <a:lvl3pPr algn="ctr" rtl="0" eaLnBrk="0" fontAlgn="base" hangingPunct="0">
              <a:spcBef>
                <a:spcPct val="0"/>
              </a:spcBef>
              <a:spcAft>
                <a:spcPct val="0"/>
              </a:spcAft>
              <a:defRPr sz="4400">
                <a:solidFill>
                  <a:schemeClr val="bg1"/>
                </a:solidFill>
                <a:latin typeface="Times New Roman" pitchFamily="-112" charset="0"/>
                <a:ea typeface="ＭＳ Ｐゴシック" charset="0"/>
                <a:cs typeface="ＭＳ Ｐゴシック" charset="0"/>
              </a:defRPr>
            </a:lvl3pPr>
            <a:lvl4pPr algn="ctr" rtl="0" eaLnBrk="0" fontAlgn="base" hangingPunct="0">
              <a:spcBef>
                <a:spcPct val="0"/>
              </a:spcBef>
              <a:spcAft>
                <a:spcPct val="0"/>
              </a:spcAft>
              <a:defRPr sz="4400">
                <a:solidFill>
                  <a:schemeClr val="bg1"/>
                </a:solidFill>
                <a:latin typeface="Times New Roman" pitchFamily="-112" charset="0"/>
                <a:ea typeface="ＭＳ Ｐゴシック" charset="0"/>
                <a:cs typeface="ＭＳ Ｐゴシック" charset="0"/>
              </a:defRPr>
            </a:lvl4pPr>
            <a:lvl5pPr algn="ctr" rtl="0" eaLnBrk="0" fontAlgn="base" hangingPunct="0">
              <a:spcBef>
                <a:spcPct val="0"/>
              </a:spcBef>
              <a:spcAft>
                <a:spcPct val="0"/>
              </a:spcAft>
              <a:defRPr sz="4400">
                <a:solidFill>
                  <a:schemeClr val="bg1"/>
                </a:solidFill>
                <a:latin typeface="Times New Roman" pitchFamily="-112" charset="0"/>
                <a:ea typeface="ＭＳ Ｐゴシック" charset="0"/>
                <a:cs typeface="ＭＳ Ｐゴシック" charset="0"/>
              </a:defRPr>
            </a:lvl5pPr>
            <a:lvl6pPr marL="457200" algn="ctr" rtl="0" eaLnBrk="1" fontAlgn="base" hangingPunct="1">
              <a:spcBef>
                <a:spcPct val="0"/>
              </a:spcBef>
              <a:spcAft>
                <a:spcPct val="0"/>
              </a:spcAft>
              <a:defRPr sz="4400">
                <a:solidFill>
                  <a:schemeClr val="bg1"/>
                </a:solidFill>
                <a:latin typeface="Times New Roman" pitchFamily="-112" charset="0"/>
              </a:defRPr>
            </a:lvl6pPr>
            <a:lvl7pPr marL="914400" algn="ctr" rtl="0" eaLnBrk="1" fontAlgn="base" hangingPunct="1">
              <a:spcBef>
                <a:spcPct val="0"/>
              </a:spcBef>
              <a:spcAft>
                <a:spcPct val="0"/>
              </a:spcAft>
              <a:defRPr sz="4400">
                <a:solidFill>
                  <a:schemeClr val="bg1"/>
                </a:solidFill>
                <a:latin typeface="Times New Roman" pitchFamily="-112" charset="0"/>
              </a:defRPr>
            </a:lvl7pPr>
            <a:lvl8pPr marL="1371600" algn="ctr" rtl="0" eaLnBrk="1" fontAlgn="base" hangingPunct="1">
              <a:spcBef>
                <a:spcPct val="0"/>
              </a:spcBef>
              <a:spcAft>
                <a:spcPct val="0"/>
              </a:spcAft>
              <a:defRPr sz="4400">
                <a:solidFill>
                  <a:schemeClr val="bg1"/>
                </a:solidFill>
                <a:latin typeface="Times New Roman" pitchFamily="-112" charset="0"/>
              </a:defRPr>
            </a:lvl8pPr>
            <a:lvl9pPr marL="1828800" algn="ctr" rtl="0" eaLnBrk="1" fontAlgn="base" hangingPunct="1">
              <a:spcBef>
                <a:spcPct val="0"/>
              </a:spcBef>
              <a:spcAft>
                <a:spcPct val="0"/>
              </a:spcAft>
              <a:defRPr sz="4400">
                <a:solidFill>
                  <a:schemeClr val="bg1"/>
                </a:solidFill>
                <a:latin typeface="Times New Roman" pitchFamily="-112" charset="0"/>
              </a:defRPr>
            </a:lvl9pPr>
          </a:lstStyle>
          <a:p>
            <a:r>
              <a:rPr lang="en-US" b="1" dirty="0" smtClean="0"/>
              <a:t>Analytical Approaches</a:t>
            </a:r>
            <a:endParaRPr lang="en-US" b="1" dirty="0"/>
          </a:p>
        </p:txBody>
      </p:sp>
      <p:pic>
        <p:nvPicPr>
          <p:cNvPr id="6" name="Picture 5"/>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715275" y="2461146"/>
            <a:ext cx="4404012" cy="38425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62078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xit" presetSubtype="0" fill="hold" nodeType="clickEffect">
                                  <p:stCondLst>
                                    <p:cond delay="0"/>
                                  </p:stCondLst>
                                  <p:childTnLst>
                                    <p:set>
                                      <p:cBhvr>
                                        <p:cTn id="13" dur="1" fill="hold">
                                          <p:stCondLst>
                                            <p:cond delay="0"/>
                                          </p:stCondLst>
                                        </p:cTn>
                                        <p:tgtEl>
                                          <p:spTgt spid="6"/>
                                        </p:tgtEl>
                                        <p:attrNameLst>
                                          <p:attrName>style.visibility</p:attrName>
                                        </p:attrNameLst>
                                      </p:cBhvr>
                                      <p:to>
                                        <p:strVal val="hidden"/>
                                      </p:to>
                                    </p:set>
                                  </p:childTnLst>
                                </p:cTn>
                              </p:par>
                              <p:par>
                                <p:cTn id="14" presetID="1" presetClass="entr" presetSubtype="0" fill="hold" nodeType="with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9163" y="29882"/>
            <a:ext cx="7996237" cy="850900"/>
          </a:xfrm>
        </p:spPr>
        <p:txBody>
          <a:bodyPr/>
          <a:lstStyle/>
          <a:p>
            <a:r>
              <a:rPr lang="en-US" sz="5400" b="1" dirty="0" smtClean="0"/>
              <a:t>Introductions</a:t>
            </a:r>
            <a:endParaRPr lang="en-US" sz="5400" b="1" dirty="0"/>
          </a:p>
        </p:txBody>
      </p:sp>
      <p:sp>
        <p:nvSpPr>
          <p:cNvPr id="3" name="Content Placeholder 2"/>
          <p:cNvSpPr>
            <a:spLocks noGrp="1"/>
          </p:cNvSpPr>
          <p:nvPr>
            <p:ph idx="1"/>
          </p:nvPr>
        </p:nvSpPr>
        <p:spPr/>
        <p:txBody>
          <a:bodyPr/>
          <a:lstStyle/>
          <a:p>
            <a:r>
              <a:rPr lang="en-US" dirty="0" smtClean="0"/>
              <a:t>John</a:t>
            </a:r>
            <a:r>
              <a:rPr lang="en-US" baseline="0" dirty="0" smtClean="0"/>
              <a:t> “Scooter” Morris</a:t>
            </a:r>
          </a:p>
          <a:p>
            <a:pPr lvl="1"/>
            <a:r>
              <a:rPr lang="en-US" sz="2400" dirty="0" smtClean="0"/>
              <a:t>2010-Current</a:t>
            </a:r>
          </a:p>
          <a:p>
            <a:pPr lvl="2"/>
            <a:r>
              <a:rPr lang="en-US" sz="2000" dirty="0" smtClean="0"/>
              <a:t>Adjunct Assistant Professor, Pharmaceutical Chemistry</a:t>
            </a:r>
          </a:p>
          <a:p>
            <a:pPr lvl="1"/>
            <a:r>
              <a:rPr lang="en-US" sz="2400" dirty="0" smtClean="0"/>
              <a:t>2004-Current</a:t>
            </a:r>
          </a:p>
          <a:p>
            <a:pPr lvl="2"/>
            <a:r>
              <a:rPr lang="en-US" sz="2000" dirty="0" smtClean="0"/>
              <a:t>Director, NCRR Resource for Biocomputing, Visualization, and Informatics (RBVI) @ UCSF</a:t>
            </a:r>
          </a:p>
          <a:p>
            <a:pPr lvl="1"/>
            <a:r>
              <a:rPr lang="en-US" sz="2400" dirty="0" smtClean="0"/>
              <a:t>1985-2004</a:t>
            </a:r>
          </a:p>
          <a:p>
            <a:pPr lvl="2"/>
            <a:r>
              <a:rPr lang="en-US" sz="2000" dirty="0" smtClean="0"/>
              <a:t>Principal Systems Architect: Genentech, Inc.</a:t>
            </a:r>
          </a:p>
          <a:p>
            <a:pPr lvl="1"/>
            <a:r>
              <a:rPr lang="en-US" dirty="0" smtClean="0"/>
              <a:t>Cytoscape core team</a:t>
            </a:r>
            <a:r>
              <a:rPr lang="en-US" baseline="0" dirty="0" smtClean="0"/>
              <a:t> since 2006</a:t>
            </a:r>
          </a:p>
          <a:p>
            <a:pPr lvl="1"/>
            <a:r>
              <a:rPr lang="en-US" dirty="0" smtClean="0"/>
              <a:t>Author of several Cytoscape plugins</a:t>
            </a:r>
          </a:p>
          <a:p>
            <a:pPr lvl="2"/>
            <a:r>
              <a:rPr lang="en-US" dirty="0" err="1" smtClean="0"/>
              <a:t>SFLDLoader</a:t>
            </a:r>
            <a:r>
              <a:rPr lang="en-US" dirty="0" smtClean="0"/>
              <a:t>, </a:t>
            </a:r>
            <a:r>
              <a:rPr lang="en-US" i="1" dirty="0" err="1" smtClean="0"/>
              <a:t>structureViz</a:t>
            </a:r>
            <a:r>
              <a:rPr lang="en-US" i="1" dirty="0" smtClean="0"/>
              <a:t>, clusterMaker, </a:t>
            </a:r>
            <a:r>
              <a:rPr lang="en-US" i="1" dirty="0" err="1" smtClean="0"/>
              <a:t>chemViz</a:t>
            </a:r>
            <a:r>
              <a:rPr lang="en-US" dirty="0" smtClean="0"/>
              <a:t>, </a:t>
            </a:r>
            <a:r>
              <a:rPr lang="en-US" dirty="0" err="1" smtClean="0"/>
              <a:t>metanodePlugin</a:t>
            </a:r>
            <a:r>
              <a:rPr lang="en-US" dirty="0" smtClean="0"/>
              <a:t>, </a:t>
            </a:r>
            <a:r>
              <a:rPr lang="en-US" dirty="0" err="1" smtClean="0"/>
              <a:t>groupTool</a:t>
            </a:r>
            <a:r>
              <a:rPr lang="en-US" dirty="0" smtClean="0"/>
              <a:t>, </a:t>
            </a:r>
            <a:r>
              <a:rPr lang="en-US" dirty="0" err="1" smtClean="0"/>
              <a:t>commandTool</a:t>
            </a:r>
            <a:r>
              <a:rPr lang="en-US" dirty="0" smtClean="0"/>
              <a:t>, </a:t>
            </a:r>
            <a:r>
              <a:rPr lang="en-US" dirty="0" err="1" smtClean="0"/>
              <a:t>bioCycPlugin</a:t>
            </a:r>
            <a:endParaRPr lang="en-US" dirty="0" smtClean="0"/>
          </a:p>
        </p:txBody>
      </p:sp>
    </p:spTree>
    <p:extLst>
      <p:ext uri="{BB962C8B-B14F-4D97-AF65-F5344CB8AC3E}">
        <p14:creationId xmlns:p14="http://schemas.microsoft.com/office/powerpoint/2010/main" val="21667691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lvl="0"/>
            <a:r>
              <a:rPr lang="en-US" dirty="0" smtClean="0">
                <a:latin typeface="Arial"/>
                <a:cs typeface="Arial"/>
              </a:rPr>
              <a:t>Network measures</a:t>
            </a:r>
          </a:p>
          <a:p>
            <a:pPr lvl="1"/>
            <a:r>
              <a:rPr lang="en-US" dirty="0" smtClean="0">
                <a:latin typeface="Arial"/>
                <a:cs typeface="Arial"/>
              </a:rPr>
              <a:t>Clustering coefficient </a:t>
            </a:r>
          </a:p>
          <a:p>
            <a:pPr lvl="2"/>
            <a:r>
              <a:rPr lang="en-US" dirty="0" smtClean="0">
                <a:latin typeface="Arial"/>
                <a:cs typeface="Arial"/>
              </a:rPr>
              <a:t>Measures how close the neighbors of a node are to being a clique (fully connected group)</a:t>
            </a:r>
          </a:p>
          <a:p>
            <a:pPr lvl="2"/>
            <a:r>
              <a:rPr lang="en-US" dirty="0" smtClean="0">
                <a:latin typeface="Arial"/>
                <a:cs typeface="Arial"/>
              </a:rPr>
              <a:t># of edges connecting a node’s neighbors/the node’s degree</a:t>
            </a:r>
          </a:p>
        </p:txBody>
      </p:sp>
      <p:pic>
        <p:nvPicPr>
          <p:cNvPr id="11" name="Picture 10" descr="simple1.png"/>
          <p:cNvPicPr>
            <a:picLocks noChangeAspect="1"/>
          </p:cNvPicPr>
          <p:nvPr/>
        </p:nvPicPr>
        <p:blipFill>
          <a:blip r:embed="rId3"/>
          <a:stretch>
            <a:fillRect/>
          </a:stretch>
        </p:blipFill>
        <p:spPr>
          <a:xfrm>
            <a:off x="1176867" y="1244600"/>
            <a:ext cx="7484533" cy="4986510"/>
          </a:xfrm>
          <a:prstGeom prst="rect">
            <a:avLst/>
          </a:prstGeom>
          <a:ln>
            <a:solidFill>
              <a:schemeClr val="tx1"/>
            </a:solidFill>
          </a:ln>
          <a:effectLst>
            <a:outerShdw blurRad="50800" dist="215900" dir="2700000" algn="tl" rotWithShape="0">
              <a:srgbClr val="000000">
                <a:alpha val="43000"/>
              </a:srgbClr>
            </a:outerShdw>
          </a:effectLst>
        </p:spPr>
      </p:pic>
      <p:grpSp>
        <p:nvGrpSpPr>
          <p:cNvPr id="9" name="Group 8"/>
          <p:cNvGrpSpPr/>
          <p:nvPr/>
        </p:nvGrpSpPr>
        <p:grpSpPr>
          <a:xfrm>
            <a:off x="3522134" y="1676401"/>
            <a:ext cx="3324849" cy="4060910"/>
            <a:chOff x="3522134" y="1676401"/>
            <a:chExt cx="3324849" cy="4060910"/>
          </a:xfrm>
        </p:grpSpPr>
        <p:sp>
          <p:nvSpPr>
            <p:cNvPr id="5" name="TextBox 4"/>
            <p:cNvSpPr txBox="1"/>
            <p:nvPr/>
          </p:nvSpPr>
          <p:spPr>
            <a:xfrm>
              <a:off x="3522134" y="3115737"/>
              <a:ext cx="540533" cy="400110"/>
            </a:xfrm>
            <a:prstGeom prst="rect">
              <a:avLst/>
            </a:prstGeom>
            <a:noFill/>
          </p:spPr>
          <p:txBody>
            <a:bodyPr wrap="none" rtlCol="0">
              <a:spAutoFit/>
            </a:bodyPr>
            <a:lstStyle/>
            <a:p>
              <a:r>
                <a:rPr lang="en-US" sz="2000" b="1" dirty="0" smtClean="0"/>
                <a:t>0.5</a:t>
              </a:r>
              <a:endParaRPr lang="en-US" sz="2000" b="1" dirty="0"/>
            </a:p>
          </p:txBody>
        </p:sp>
        <p:sp>
          <p:nvSpPr>
            <p:cNvPr id="6" name="TextBox 5"/>
            <p:cNvSpPr txBox="1"/>
            <p:nvPr/>
          </p:nvSpPr>
          <p:spPr>
            <a:xfrm>
              <a:off x="5805943" y="1676401"/>
              <a:ext cx="540533" cy="400110"/>
            </a:xfrm>
            <a:prstGeom prst="rect">
              <a:avLst/>
            </a:prstGeom>
            <a:noFill/>
          </p:spPr>
          <p:txBody>
            <a:bodyPr wrap="none" rtlCol="0">
              <a:spAutoFit/>
            </a:bodyPr>
            <a:lstStyle/>
            <a:p>
              <a:r>
                <a:rPr lang="en-US" sz="2000" b="1" dirty="0" smtClean="0"/>
                <a:t>1.0</a:t>
              </a:r>
              <a:endParaRPr lang="en-US" sz="2000" b="1" dirty="0"/>
            </a:p>
          </p:txBody>
        </p:sp>
        <p:sp>
          <p:nvSpPr>
            <p:cNvPr id="7" name="TextBox 6"/>
            <p:cNvSpPr txBox="1"/>
            <p:nvPr/>
          </p:nvSpPr>
          <p:spPr>
            <a:xfrm>
              <a:off x="6534077" y="5337201"/>
              <a:ext cx="312906" cy="400110"/>
            </a:xfrm>
            <a:prstGeom prst="rect">
              <a:avLst/>
            </a:prstGeom>
            <a:noFill/>
          </p:spPr>
          <p:txBody>
            <a:bodyPr wrap="none" rtlCol="0">
              <a:spAutoFit/>
            </a:bodyPr>
            <a:lstStyle/>
            <a:p>
              <a:r>
                <a:rPr lang="en-US" sz="2000" b="1" dirty="0" smtClean="0"/>
                <a:t>0</a:t>
              </a:r>
              <a:endParaRPr lang="en-US" sz="2000" b="1" dirty="0"/>
            </a:p>
          </p:txBody>
        </p:sp>
        <p:sp>
          <p:nvSpPr>
            <p:cNvPr id="8" name="TextBox 7"/>
            <p:cNvSpPr txBox="1"/>
            <p:nvPr/>
          </p:nvSpPr>
          <p:spPr>
            <a:xfrm>
              <a:off x="5748235" y="3637469"/>
              <a:ext cx="540533" cy="400110"/>
            </a:xfrm>
            <a:prstGeom prst="rect">
              <a:avLst/>
            </a:prstGeom>
            <a:noFill/>
          </p:spPr>
          <p:txBody>
            <a:bodyPr wrap="none" rtlCol="0">
              <a:spAutoFit/>
            </a:bodyPr>
            <a:lstStyle/>
            <a:p>
              <a:r>
                <a:rPr lang="en-US" sz="2000" b="1" dirty="0" smtClean="0"/>
                <a:t>0.3</a:t>
              </a:r>
              <a:endParaRPr lang="en-US" sz="2000" b="1" dirty="0"/>
            </a:p>
          </p:txBody>
        </p:sp>
      </p:grpSp>
      <p:sp>
        <p:nvSpPr>
          <p:cNvPr id="10" name="Title 1"/>
          <p:cNvSpPr txBox="1">
            <a:spLocks/>
          </p:cNvSpPr>
          <p:nvPr/>
        </p:nvSpPr>
        <p:spPr>
          <a:xfrm>
            <a:off x="919163" y="119528"/>
            <a:ext cx="7996237" cy="850900"/>
          </a:xfrm>
          <a:prstGeom prst="rect">
            <a:avLst/>
          </a:prstGeom>
        </p:spPr>
        <p:txBody>
          <a:bodyPr/>
          <a:lstStyle>
            <a:lvl1pPr algn="ctr" rtl="0" eaLnBrk="0" fontAlgn="base" hangingPunct="0">
              <a:spcBef>
                <a:spcPct val="0"/>
              </a:spcBef>
              <a:spcAft>
                <a:spcPct val="0"/>
              </a:spcAft>
              <a:defRPr sz="4000">
                <a:solidFill>
                  <a:schemeClr val="bg1"/>
                </a:solidFill>
                <a:latin typeface="Arial"/>
                <a:ea typeface="ＭＳ Ｐゴシック" charset="0"/>
                <a:cs typeface="ＭＳ Ｐゴシック" charset="0"/>
              </a:defRPr>
            </a:lvl1pPr>
            <a:lvl2pPr algn="ctr" rtl="0" eaLnBrk="0" fontAlgn="base" hangingPunct="0">
              <a:spcBef>
                <a:spcPct val="0"/>
              </a:spcBef>
              <a:spcAft>
                <a:spcPct val="0"/>
              </a:spcAft>
              <a:defRPr sz="4400">
                <a:solidFill>
                  <a:schemeClr val="bg1"/>
                </a:solidFill>
                <a:latin typeface="Times New Roman" pitchFamily="-112" charset="0"/>
                <a:ea typeface="ＭＳ Ｐゴシック" charset="0"/>
                <a:cs typeface="ＭＳ Ｐゴシック" charset="0"/>
              </a:defRPr>
            </a:lvl2pPr>
            <a:lvl3pPr algn="ctr" rtl="0" eaLnBrk="0" fontAlgn="base" hangingPunct="0">
              <a:spcBef>
                <a:spcPct val="0"/>
              </a:spcBef>
              <a:spcAft>
                <a:spcPct val="0"/>
              </a:spcAft>
              <a:defRPr sz="4400">
                <a:solidFill>
                  <a:schemeClr val="bg1"/>
                </a:solidFill>
                <a:latin typeface="Times New Roman" pitchFamily="-112" charset="0"/>
                <a:ea typeface="ＭＳ Ｐゴシック" charset="0"/>
                <a:cs typeface="ＭＳ Ｐゴシック" charset="0"/>
              </a:defRPr>
            </a:lvl3pPr>
            <a:lvl4pPr algn="ctr" rtl="0" eaLnBrk="0" fontAlgn="base" hangingPunct="0">
              <a:spcBef>
                <a:spcPct val="0"/>
              </a:spcBef>
              <a:spcAft>
                <a:spcPct val="0"/>
              </a:spcAft>
              <a:defRPr sz="4400">
                <a:solidFill>
                  <a:schemeClr val="bg1"/>
                </a:solidFill>
                <a:latin typeface="Times New Roman" pitchFamily="-112" charset="0"/>
                <a:ea typeface="ＭＳ Ｐゴシック" charset="0"/>
                <a:cs typeface="ＭＳ Ｐゴシック" charset="0"/>
              </a:defRPr>
            </a:lvl4pPr>
            <a:lvl5pPr algn="ctr" rtl="0" eaLnBrk="0" fontAlgn="base" hangingPunct="0">
              <a:spcBef>
                <a:spcPct val="0"/>
              </a:spcBef>
              <a:spcAft>
                <a:spcPct val="0"/>
              </a:spcAft>
              <a:defRPr sz="4400">
                <a:solidFill>
                  <a:schemeClr val="bg1"/>
                </a:solidFill>
                <a:latin typeface="Times New Roman" pitchFamily="-112" charset="0"/>
                <a:ea typeface="ＭＳ Ｐゴシック" charset="0"/>
                <a:cs typeface="ＭＳ Ｐゴシック" charset="0"/>
              </a:defRPr>
            </a:lvl5pPr>
            <a:lvl6pPr marL="457200" algn="ctr" rtl="0" eaLnBrk="1" fontAlgn="base" hangingPunct="1">
              <a:spcBef>
                <a:spcPct val="0"/>
              </a:spcBef>
              <a:spcAft>
                <a:spcPct val="0"/>
              </a:spcAft>
              <a:defRPr sz="4400">
                <a:solidFill>
                  <a:schemeClr val="bg1"/>
                </a:solidFill>
                <a:latin typeface="Times New Roman" pitchFamily="-112" charset="0"/>
              </a:defRPr>
            </a:lvl6pPr>
            <a:lvl7pPr marL="914400" algn="ctr" rtl="0" eaLnBrk="1" fontAlgn="base" hangingPunct="1">
              <a:spcBef>
                <a:spcPct val="0"/>
              </a:spcBef>
              <a:spcAft>
                <a:spcPct val="0"/>
              </a:spcAft>
              <a:defRPr sz="4400">
                <a:solidFill>
                  <a:schemeClr val="bg1"/>
                </a:solidFill>
                <a:latin typeface="Times New Roman" pitchFamily="-112" charset="0"/>
              </a:defRPr>
            </a:lvl7pPr>
            <a:lvl8pPr marL="1371600" algn="ctr" rtl="0" eaLnBrk="1" fontAlgn="base" hangingPunct="1">
              <a:spcBef>
                <a:spcPct val="0"/>
              </a:spcBef>
              <a:spcAft>
                <a:spcPct val="0"/>
              </a:spcAft>
              <a:defRPr sz="4400">
                <a:solidFill>
                  <a:schemeClr val="bg1"/>
                </a:solidFill>
                <a:latin typeface="Times New Roman" pitchFamily="-112" charset="0"/>
              </a:defRPr>
            </a:lvl8pPr>
            <a:lvl9pPr marL="1828800" algn="ctr" rtl="0" eaLnBrk="1" fontAlgn="base" hangingPunct="1">
              <a:spcBef>
                <a:spcPct val="0"/>
              </a:spcBef>
              <a:spcAft>
                <a:spcPct val="0"/>
              </a:spcAft>
              <a:defRPr sz="4400">
                <a:solidFill>
                  <a:schemeClr val="bg1"/>
                </a:solidFill>
                <a:latin typeface="Times New Roman" pitchFamily="-112" charset="0"/>
              </a:defRPr>
            </a:lvl9pPr>
          </a:lstStyle>
          <a:p>
            <a:r>
              <a:rPr lang="en-US" b="1" dirty="0" smtClean="0"/>
              <a:t>Analytical Approaches</a:t>
            </a:r>
            <a:endParaRPr lang="en-US" b="1" dirty="0"/>
          </a:p>
        </p:txBody>
      </p:sp>
    </p:spTree>
    <p:extLst>
      <p:ext uri="{BB962C8B-B14F-4D97-AF65-F5344CB8AC3E}">
        <p14:creationId xmlns:p14="http://schemas.microsoft.com/office/powerpoint/2010/main" val="6912137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53"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500" fill="hold"/>
                                        <p:tgtEl>
                                          <p:spTgt spid="11"/>
                                        </p:tgtEl>
                                        <p:attrNameLst>
                                          <p:attrName>ppt_w</p:attrName>
                                        </p:attrNameLst>
                                      </p:cBhvr>
                                      <p:tavLst>
                                        <p:tav tm="0">
                                          <p:val>
                                            <p:fltVal val="0"/>
                                          </p:val>
                                        </p:tav>
                                        <p:tav tm="100000">
                                          <p:val>
                                            <p:strVal val="#ppt_w"/>
                                          </p:val>
                                        </p:tav>
                                      </p:tavLst>
                                    </p:anim>
                                    <p:anim calcmode="lin" valueType="num">
                                      <p:cBhvr>
                                        <p:cTn id="18" dur="500" fill="hold"/>
                                        <p:tgtEl>
                                          <p:spTgt spid="11"/>
                                        </p:tgtEl>
                                        <p:attrNameLst>
                                          <p:attrName>ppt_h</p:attrName>
                                        </p:attrNameLst>
                                      </p:cBhvr>
                                      <p:tavLst>
                                        <p:tav tm="0">
                                          <p:val>
                                            <p:fltVal val="0"/>
                                          </p:val>
                                        </p:tav>
                                        <p:tav tm="100000">
                                          <p:val>
                                            <p:strVal val="#ppt_h"/>
                                          </p:val>
                                        </p:tav>
                                      </p:tavLst>
                                    </p:anim>
                                    <p:animEffect transition="in" filter="fade">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84201" y="1244600"/>
            <a:ext cx="8331200" cy="5211763"/>
          </a:xfrm>
        </p:spPr>
        <p:txBody>
          <a:bodyPr/>
          <a:lstStyle/>
          <a:p>
            <a:pPr lvl="0"/>
            <a:r>
              <a:rPr lang="en-US" dirty="0" smtClean="0">
                <a:latin typeface="Arial"/>
                <a:cs typeface="Arial"/>
              </a:rPr>
              <a:t>Centrality - measures of node importance</a:t>
            </a:r>
          </a:p>
          <a:p>
            <a:pPr lvl="1"/>
            <a:r>
              <a:rPr lang="en-US" dirty="0" smtClean="0">
                <a:latin typeface="Arial"/>
                <a:cs typeface="Arial"/>
              </a:rPr>
              <a:t>Degree centrality (</a:t>
            </a:r>
            <a:r>
              <a:rPr lang="en-US" i="1" dirty="0" smtClean="0">
                <a:latin typeface="Arial"/>
                <a:cs typeface="Arial"/>
              </a:rPr>
              <a:t>find hubs</a:t>
            </a:r>
            <a:r>
              <a:rPr lang="en-US" dirty="0" smtClean="0">
                <a:latin typeface="Arial"/>
                <a:cs typeface="Arial"/>
              </a:rPr>
              <a:t>)</a:t>
            </a:r>
          </a:p>
          <a:p>
            <a:pPr lvl="2"/>
            <a:r>
              <a:rPr lang="en-US" dirty="0" smtClean="0">
                <a:latin typeface="Arial"/>
                <a:cs typeface="Arial"/>
              </a:rPr>
              <a:t>Degree of this node / (# of nodes – 1)</a:t>
            </a:r>
          </a:p>
          <a:p>
            <a:pPr lvl="1"/>
            <a:r>
              <a:rPr lang="en-US" dirty="0" smtClean="0">
                <a:latin typeface="Arial"/>
                <a:cs typeface="Arial"/>
              </a:rPr>
              <a:t>Betweenness centrality (</a:t>
            </a:r>
            <a:r>
              <a:rPr lang="en-US" i="1" dirty="0" smtClean="0">
                <a:latin typeface="Arial"/>
                <a:cs typeface="Arial"/>
              </a:rPr>
              <a:t>bottleneck</a:t>
            </a:r>
            <a:r>
              <a:rPr lang="en-US" dirty="0" smtClean="0">
                <a:latin typeface="Arial"/>
                <a:cs typeface="Arial"/>
              </a:rPr>
              <a:t>)</a:t>
            </a:r>
          </a:p>
          <a:p>
            <a:pPr lvl="2"/>
            <a:r>
              <a:rPr lang="en-US" dirty="0" smtClean="0">
                <a:latin typeface="Arial"/>
                <a:cs typeface="Arial"/>
              </a:rPr>
              <a:t>The average number of shortest paths that go through this node / (# of pairs)</a:t>
            </a:r>
          </a:p>
          <a:p>
            <a:pPr lvl="1"/>
            <a:r>
              <a:rPr lang="en-US" dirty="0" smtClean="0">
                <a:latin typeface="Arial"/>
                <a:cs typeface="Arial"/>
              </a:rPr>
              <a:t>Closeness centrality</a:t>
            </a:r>
          </a:p>
          <a:p>
            <a:pPr lvl="2"/>
            <a:r>
              <a:rPr lang="en-US" dirty="0" smtClean="0">
                <a:latin typeface="Arial"/>
                <a:cs typeface="Arial"/>
              </a:rPr>
              <a:t>The sum of all shortest paths between this node and all other nodes /  (# of nodes – 1)</a:t>
            </a:r>
            <a:endParaRPr lang="en-US" dirty="0">
              <a:latin typeface="Arial"/>
              <a:cs typeface="Arial"/>
            </a:endParaRPr>
          </a:p>
        </p:txBody>
      </p:sp>
      <p:pic>
        <p:nvPicPr>
          <p:cNvPr id="4" name="Picture 3" descr="simple1.png"/>
          <p:cNvPicPr>
            <a:picLocks noChangeAspect="1"/>
          </p:cNvPicPr>
          <p:nvPr/>
        </p:nvPicPr>
        <p:blipFill>
          <a:blip r:embed="rId3"/>
          <a:stretch>
            <a:fillRect/>
          </a:stretch>
        </p:blipFill>
        <p:spPr>
          <a:xfrm>
            <a:off x="1109135" y="821275"/>
            <a:ext cx="7484533" cy="4986510"/>
          </a:xfrm>
          <a:prstGeom prst="rect">
            <a:avLst/>
          </a:prstGeom>
          <a:ln>
            <a:solidFill>
              <a:schemeClr val="tx1"/>
            </a:solidFill>
          </a:ln>
          <a:effectLst>
            <a:outerShdw blurRad="50800" dist="215900" dir="2700000" algn="tl" rotWithShape="0">
              <a:srgbClr val="000000">
                <a:alpha val="43000"/>
              </a:srgbClr>
            </a:outerShdw>
          </a:effectLst>
        </p:spPr>
      </p:pic>
      <p:pic>
        <p:nvPicPr>
          <p:cNvPr id="5" name="Picture 4" descr="Screen shot 2009-09-22 at 6.15.50 AM.png"/>
          <p:cNvPicPr>
            <a:picLocks noChangeAspect="1"/>
          </p:cNvPicPr>
          <p:nvPr/>
        </p:nvPicPr>
        <p:blipFill>
          <a:blip r:embed="rId4"/>
          <a:srcRect b="25275"/>
          <a:stretch>
            <a:fillRect/>
          </a:stretch>
        </p:blipFill>
        <p:spPr>
          <a:xfrm>
            <a:off x="211667" y="5486839"/>
            <a:ext cx="8915400" cy="1037256"/>
          </a:xfrm>
          <a:prstGeom prst="rect">
            <a:avLst/>
          </a:prstGeom>
        </p:spPr>
      </p:pic>
      <p:sp>
        <p:nvSpPr>
          <p:cNvPr id="6" name="Title 1"/>
          <p:cNvSpPr txBox="1">
            <a:spLocks/>
          </p:cNvSpPr>
          <p:nvPr/>
        </p:nvSpPr>
        <p:spPr>
          <a:xfrm>
            <a:off x="919163" y="119528"/>
            <a:ext cx="7996237" cy="850900"/>
          </a:xfrm>
          <a:prstGeom prst="rect">
            <a:avLst/>
          </a:prstGeom>
        </p:spPr>
        <p:txBody>
          <a:bodyPr/>
          <a:lstStyle>
            <a:lvl1pPr algn="ctr" rtl="0" eaLnBrk="0" fontAlgn="base" hangingPunct="0">
              <a:spcBef>
                <a:spcPct val="0"/>
              </a:spcBef>
              <a:spcAft>
                <a:spcPct val="0"/>
              </a:spcAft>
              <a:defRPr sz="4000">
                <a:solidFill>
                  <a:schemeClr val="bg1"/>
                </a:solidFill>
                <a:latin typeface="Arial"/>
                <a:ea typeface="ＭＳ Ｐゴシック" charset="0"/>
                <a:cs typeface="ＭＳ Ｐゴシック" charset="0"/>
              </a:defRPr>
            </a:lvl1pPr>
            <a:lvl2pPr algn="ctr" rtl="0" eaLnBrk="0" fontAlgn="base" hangingPunct="0">
              <a:spcBef>
                <a:spcPct val="0"/>
              </a:spcBef>
              <a:spcAft>
                <a:spcPct val="0"/>
              </a:spcAft>
              <a:defRPr sz="4400">
                <a:solidFill>
                  <a:schemeClr val="bg1"/>
                </a:solidFill>
                <a:latin typeface="Times New Roman" pitchFamily="-112" charset="0"/>
                <a:ea typeface="ＭＳ Ｐゴシック" charset="0"/>
                <a:cs typeface="ＭＳ Ｐゴシック" charset="0"/>
              </a:defRPr>
            </a:lvl2pPr>
            <a:lvl3pPr algn="ctr" rtl="0" eaLnBrk="0" fontAlgn="base" hangingPunct="0">
              <a:spcBef>
                <a:spcPct val="0"/>
              </a:spcBef>
              <a:spcAft>
                <a:spcPct val="0"/>
              </a:spcAft>
              <a:defRPr sz="4400">
                <a:solidFill>
                  <a:schemeClr val="bg1"/>
                </a:solidFill>
                <a:latin typeface="Times New Roman" pitchFamily="-112" charset="0"/>
                <a:ea typeface="ＭＳ Ｐゴシック" charset="0"/>
                <a:cs typeface="ＭＳ Ｐゴシック" charset="0"/>
              </a:defRPr>
            </a:lvl3pPr>
            <a:lvl4pPr algn="ctr" rtl="0" eaLnBrk="0" fontAlgn="base" hangingPunct="0">
              <a:spcBef>
                <a:spcPct val="0"/>
              </a:spcBef>
              <a:spcAft>
                <a:spcPct val="0"/>
              </a:spcAft>
              <a:defRPr sz="4400">
                <a:solidFill>
                  <a:schemeClr val="bg1"/>
                </a:solidFill>
                <a:latin typeface="Times New Roman" pitchFamily="-112" charset="0"/>
                <a:ea typeface="ＭＳ Ｐゴシック" charset="0"/>
                <a:cs typeface="ＭＳ Ｐゴシック" charset="0"/>
              </a:defRPr>
            </a:lvl4pPr>
            <a:lvl5pPr algn="ctr" rtl="0" eaLnBrk="0" fontAlgn="base" hangingPunct="0">
              <a:spcBef>
                <a:spcPct val="0"/>
              </a:spcBef>
              <a:spcAft>
                <a:spcPct val="0"/>
              </a:spcAft>
              <a:defRPr sz="4400">
                <a:solidFill>
                  <a:schemeClr val="bg1"/>
                </a:solidFill>
                <a:latin typeface="Times New Roman" pitchFamily="-112" charset="0"/>
                <a:ea typeface="ＭＳ Ｐゴシック" charset="0"/>
                <a:cs typeface="ＭＳ Ｐゴシック" charset="0"/>
              </a:defRPr>
            </a:lvl5pPr>
            <a:lvl6pPr marL="457200" algn="ctr" rtl="0" eaLnBrk="1" fontAlgn="base" hangingPunct="1">
              <a:spcBef>
                <a:spcPct val="0"/>
              </a:spcBef>
              <a:spcAft>
                <a:spcPct val="0"/>
              </a:spcAft>
              <a:defRPr sz="4400">
                <a:solidFill>
                  <a:schemeClr val="bg1"/>
                </a:solidFill>
                <a:latin typeface="Times New Roman" pitchFamily="-112" charset="0"/>
              </a:defRPr>
            </a:lvl6pPr>
            <a:lvl7pPr marL="914400" algn="ctr" rtl="0" eaLnBrk="1" fontAlgn="base" hangingPunct="1">
              <a:spcBef>
                <a:spcPct val="0"/>
              </a:spcBef>
              <a:spcAft>
                <a:spcPct val="0"/>
              </a:spcAft>
              <a:defRPr sz="4400">
                <a:solidFill>
                  <a:schemeClr val="bg1"/>
                </a:solidFill>
                <a:latin typeface="Times New Roman" pitchFamily="-112" charset="0"/>
              </a:defRPr>
            </a:lvl7pPr>
            <a:lvl8pPr marL="1371600" algn="ctr" rtl="0" eaLnBrk="1" fontAlgn="base" hangingPunct="1">
              <a:spcBef>
                <a:spcPct val="0"/>
              </a:spcBef>
              <a:spcAft>
                <a:spcPct val="0"/>
              </a:spcAft>
              <a:defRPr sz="4400">
                <a:solidFill>
                  <a:schemeClr val="bg1"/>
                </a:solidFill>
                <a:latin typeface="Times New Roman" pitchFamily="-112" charset="0"/>
              </a:defRPr>
            </a:lvl8pPr>
            <a:lvl9pPr marL="1828800" algn="ctr" rtl="0" eaLnBrk="1" fontAlgn="base" hangingPunct="1">
              <a:spcBef>
                <a:spcPct val="0"/>
              </a:spcBef>
              <a:spcAft>
                <a:spcPct val="0"/>
              </a:spcAft>
              <a:defRPr sz="4400">
                <a:solidFill>
                  <a:schemeClr val="bg1"/>
                </a:solidFill>
                <a:latin typeface="Times New Roman" pitchFamily="-112" charset="0"/>
              </a:defRPr>
            </a:lvl9pPr>
          </a:lstStyle>
          <a:p>
            <a:r>
              <a:rPr lang="en-US" b="1" dirty="0" smtClean="0"/>
              <a:t>Analytical Approaches</a:t>
            </a:r>
            <a:endParaRPr lang="en-US" b="1" dirty="0"/>
          </a:p>
        </p:txBody>
      </p:sp>
    </p:spTree>
    <p:extLst>
      <p:ext uri="{BB962C8B-B14F-4D97-AF65-F5344CB8AC3E}">
        <p14:creationId xmlns:p14="http://schemas.microsoft.com/office/powerpoint/2010/main" val="38957762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10"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latin typeface="Arial"/>
                <a:cs typeface="Arial"/>
              </a:rPr>
              <a:t>Network Analyzer Demo…</a:t>
            </a:r>
            <a:endParaRPr lang="en-US" dirty="0">
              <a:latin typeface="Arial"/>
              <a:cs typeface="Arial"/>
            </a:endParaRPr>
          </a:p>
        </p:txBody>
      </p:sp>
      <p:sp>
        <p:nvSpPr>
          <p:cNvPr id="4" name="Title 1"/>
          <p:cNvSpPr txBox="1">
            <a:spLocks/>
          </p:cNvSpPr>
          <p:nvPr/>
        </p:nvSpPr>
        <p:spPr>
          <a:xfrm>
            <a:off x="919163" y="119528"/>
            <a:ext cx="7996237" cy="850900"/>
          </a:xfrm>
          <a:prstGeom prst="rect">
            <a:avLst/>
          </a:prstGeom>
        </p:spPr>
        <p:txBody>
          <a:bodyPr/>
          <a:lstStyle>
            <a:lvl1pPr algn="ctr" rtl="0" eaLnBrk="0" fontAlgn="base" hangingPunct="0">
              <a:spcBef>
                <a:spcPct val="0"/>
              </a:spcBef>
              <a:spcAft>
                <a:spcPct val="0"/>
              </a:spcAft>
              <a:defRPr sz="4000">
                <a:solidFill>
                  <a:schemeClr val="bg1"/>
                </a:solidFill>
                <a:latin typeface="Arial"/>
                <a:ea typeface="ＭＳ Ｐゴシック" charset="0"/>
                <a:cs typeface="ＭＳ Ｐゴシック" charset="0"/>
              </a:defRPr>
            </a:lvl1pPr>
            <a:lvl2pPr algn="ctr" rtl="0" eaLnBrk="0" fontAlgn="base" hangingPunct="0">
              <a:spcBef>
                <a:spcPct val="0"/>
              </a:spcBef>
              <a:spcAft>
                <a:spcPct val="0"/>
              </a:spcAft>
              <a:defRPr sz="4400">
                <a:solidFill>
                  <a:schemeClr val="bg1"/>
                </a:solidFill>
                <a:latin typeface="Times New Roman" pitchFamily="-112" charset="0"/>
                <a:ea typeface="ＭＳ Ｐゴシック" charset="0"/>
                <a:cs typeface="ＭＳ Ｐゴシック" charset="0"/>
              </a:defRPr>
            </a:lvl2pPr>
            <a:lvl3pPr algn="ctr" rtl="0" eaLnBrk="0" fontAlgn="base" hangingPunct="0">
              <a:spcBef>
                <a:spcPct val="0"/>
              </a:spcBef>
              <a:spcAft>
                <a:spcPct val="0"/>
              </a:spcAft>
              <a:defRPr sz="4400">
                <a:solidFill>
                  <a:schemeClr val="bg1"/>
                </a:solidFill>
                <a:latin typeface="Times New Roman" pitchFamily="-112" charset="0"/>
                <a:ea typeface="ＭＳ Ｐゴシック" charset="0"/>
                <a:cs typeface="ＭＳ Ｐゴシック" charset="0"/>
              </a:defRPr>
            </a:lvl3pPr>
            <a:lvl4pPr algn="ctr" rtl="0" eaLnBrk="0" fontAlgn="base" hangingPunct="0">
              <a:spcBef>
                <a:spcPct val="0"/>
              </a:spcBef>
              <a:spcAft>
                <a:spcPct val="0"/>
              </a:spcAft>
              <a:defRPr sz="4400">
                <a:solidFill>
                  <a:schemeClr val="bg1"/>
                </a:solidFill>
                <a:latin typeface="Times New Roman" pitchFamily="-112" charset="0"/>
                <a:ea typeface="ＭＳ Ｐゴシック" charset="0"/>
                <a:cs typeface="ＭＳ Ｐゴシック" charset="0"/>
              </a:defRPr>
            </a:lvl4pPr>
            <a:lvl5pPr algn="ctr" rtl="0" eaLnBrk="0" fontAlgn="base" hangingPunct="0">
              <a:spcBef>
                <a:spcPct val="0"/>
              </a:spcBef>
              <a:spcAft>
                <a:spcPct val="0"/>
              </a:spcAft>
              <a:defRPr sz="4400">
                <a:solidFill>
                  <a:schemeClr val="bg1"/>
                </a:solidFill>
                <a:latin typeface="Times New Roman" pitchFamily="-112" charset="0"/>
                <a:ea typeface="ＭＳ Ｐゴシック" charset="0"/>
                <a:cs typeface="ＭＳ Ｐゴシック" charset="0"/>
              </a:defRPr>
            </a:lvl5pPr>
            <a:lvl6pPr marL="457200" algn="ctr" rtl="0" eaLnBrk="1" fontAlgn="base" hangingPunct="1">
              <a:spcBef>
                <a:spcPct val="0"/>
              </a:spcBef>
              <a:spcAft>
                <a:spcPct val="0"/>
              </a:spcAft>
              <a:defRPr sz="4400">
                <a:solidFill>
                  <a:schemeClr val="bg1"/>
                </a:solidFill>
                <a:latin typeface="Times New Roman" pitchFamily="-112" charset="0"/>
              </a:defRPr>
            </a:lvl6pPr>
            <a:lvl7pPr marL="914400" algn="ctr" rtl="0" eaLnBrk="1" fontAlgn="base" hangingPunct="1">
              <a:spcBef>
                <a:spcPct val="0"/>
              </a:spcBef>
              <a:spcAft>
                <a:spcPct val="0"/>
              </a:spcAft>
              <a:defRPr sz="4400">
                <a:solidFill>
                  <a:schemeClr val="bg1"/>
                </a:solidFill>
                <a:latin typeface="Times New Roman" pitchFamily="-112" charset="0"/>
              </a:defRPr>
            </a:lvl7pPr>
            <a:lvl8pPr marL="1371600" algn="ctr" rtl="0" eaLnBrk="1" fontAlgn="base" hangingPunct="1">
              <a:spcBef>
                <a:spcPct val="0"/>
              </a:spcBef>
              <a:spcAft>
                <a:spcPct val="0"/>
              </a:spcAft>
              <a:defRPr sz="4400">
                <a:solidFill>
                  <a:schemeClr val="bg1"/>
                </a:solidFill>
                <a:latin typeface="Times New Roman" pitchFamily="-112" charset="0"/>
              </a:defRPr>
            </a:lvl8pPr>
            <a:lvl9pPr marL="1828800" algn="ctr" rtl="0" eaLnBrk="1" fontAlgn="base" hangingPunct="1">
              <a:spcBef>
                <a:spcPct val="0"/>
              </a:spcBef>
              <a:spcAft>
                <a:spcPct val="0"/>
              </a:spcAft>
              <a:defRPr sz="4400">
                <a:solidFill>
                  <a:schemeClr val="bg1"/>
                </a:solidFill>
                <a:latin typeface="Times New Roman" pitchFamily="-112" charset="0"/>
              </a:defRPr>
            </a:lvl9pPr>
          </a:lstStyle>
          <a:p>
            <a:r>
              <a:rPr lang="en-US" b="1" dirty="0" smtClean="0"/>
              <a:t>Analytical Approaches</a:t>
            </a:r>
            <a:endParaRPr lang="en-US" b="1" dirty="0"/>
          </a:p>
        </p:txBody>
      </p:sp>
    </p:spTree>
    <p:extLst>
      <p:ext uri="{BB962C8B-B14F-4D97-AF65-F5344CB8AC3E}">
        <p14:creationId xmlns:p14="http://schemas.microsoft.com/office/powerpoint/2010/main" val="18220958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84200" y="1038225"/>
            <a:ext cx="8509000" cy="5670364"/>
          </a:xfrm>
        </p:spPr>
        <p:txBody>
          <a:bodyPr>
            <a:normAutofit/>
          </a:bodyPr>
          <a:lstStyle/>
          <a:p>
            <a:r>
              <a:rPr lang="en-US" dirty="0" smtClean="0">
                <a:latin typeface="Arial"/>
                <a:cs typeface="Arial"/>
              </a:rPr>
              <a:t>Guilt by association</a:t>
            </a:r>
          </a:p>
          <a:p>
            <a:pPr marL="857250" lvl="1" indent="-400050"/>
            <a:r>
              <a:rPr lang="en-US" dirty="0" smtClean="0">
                <a:latin typeface="Arial"/>
                <a:cs typeface="Arial"/>
              </a:rPr>
              <a:t>Combine weak signals to get a stronger one.</a:t>
            </a:r>
          </a:p>
          <a:p>
            <a:pPr marL="857250" lvl="1" indent="-400050"/>
            <a:r>
              <a:rPr lang="en-US" dirty="0" smtClean="0">
                <a:latin typeface="Arial"/>
                <a:cs typeface="Arial"/>
              </a:rPr>
              <a:t>Two main applications:</a:t>
            </a:r>
          </a:p>
          <a:p>
            <a:pPr marL="1257300" lvl="2" indent="-400050"/>
            <a:r>
              <a:rPr lang="en-US" dirty="0" smtClean="0">
                <a:latin typeface="Arial"/>
                <a:cs typeface="Arial"/>
              </a:rPr>
              <a:t>Suggest network or functional relationship based on related data (e.g. co-expression).</a:t>
            </a:r>
          </a:p>
          <a:p>
            <a:pPr marL="1257300" lvl="2" indent="-400050"/>
            <a:r>
              <a:rPr lang="en-US" dirty="0" smtClean="0">
                <a:latin typeface="Arial"/>
                <a:cs typeface="Arial"/>
              </a:rPr>
              <a:t>Infer function or role (i.e. in disease) based on related data</a:t>
            </a:r>
          </a:p>
          <a:p>
            <a:pPr marL="857250" lvl="1" indent="-400050"/>
            <a:r>
              <a:rPr lang="en-US" dirty="0" smtClean="0">
                <a:latin typeface="Arial"/>
                <a:cs typeface="Arial"/>
              </a:rPr>
              <a:t>Some algorithmic approaches</a:t>
            </a:r>
          </a:p>
          <a:p>
            <a:pPr marL="1257300" lvl="2" indent="-400050"/>
            <a:r>
              <a:rPr lang="en-US" dirty="0" smtClean="0">
                <a:latin typeface="Arial"/>
                <a:cs typeface="Arial"/>
              </a:rPr>
              <a:t>Random walk with restarts</a:t>
            </a:r>
          </a:p>
          <a:p>
            <a:pPr marL="1257300" lvl="2" indent="-400050"/>
            <a:r>
              <a:rPr lang="en-US" dirty="0" smtClean="0">
                <a:latin typeface="Arial"/>
                <a:cs typeface="Arial"/>
              </a:rPr>
              <a:t>Semi-supervised learning</a:t>
            </a:r>
          </a:p>
          <a:p>
            <a:pPr marL="1257300" lvl="2" indent="-400050"/>
            <a:r>
              <a:rPr lang="en-US" dirty="0" smtClean="0">
                <a:latin typeface="Arial"/>
                <a:cs typeface="Arial"/>
              </a:rPr>
              <a:t>Belief Propagation</a:t>
            </a:r>
          </a:p>
          <a:p>
            <a:pPr marL="857250" lvl="1" indent="-400050"/>
            <a:r>
              <a:rPr lang="en-US" dirty="0" smtClean="0">
                <a:latin typeface="Arial"/>
                <a:cs typeface="Arial"/>
              </a:rPr>
              <a:t>Example: </a:t>
            </a:r>
            <a:r>
              <a:rPr lang="en-US" dirty="0" err="1" smtClean="0">
                <a:latin typeface="Arial"/>
                <a:cs typeface="Arial"/>
              </a:rPr>
              <a:t>GeneMANIA</a:t>
            </a:r>
            <a:endParaRPr lang="en-US" dirty="0">
              <a:latin typeface="Arial"/>
              <a:cs typeface="Arial"/>
            </a:endParaRPr>
          </a:p>
        </p:txBody>
      </p:sp>
      <p:sp>
        <p:nvSpPr>
          <p:cNvPr id="4" name="Title 1"/>
          <p:cNvSpPr txBox="1">
            <a:spLocks/>
          </p:cNvSpPr>
          <p:nvPr/>
        </p:nvSpPr>
        <p:spPr>
          <a:xfrm>
            <a:off x="919163" y="119528"/>
            <a:ext cx="7996237" cy="850900"/>
          </a:xfrm>
          <a:prstGeom prst="rect">
            <a:avLst/>
          </a:prstGeom>
        </p:spPr>
        <p:txBody>
          <a:bodyPr/>
          <a:lstStyle>
            <a:lvl1pPr algn="ctr" rtl="0" eaLnBrk="0" fontAlgn="base" hangingPunct="0">
              <a:spcBef>
                <a:spcPct val="0"/>
              </a:spcBef>
              <a:spcAft>
                <a:spcPct val="0"/>
              </a:spcAft>
              <a:defRPr sz="4000">
                <a:solidFill>
                  <a:schemeClr val="bg1"/>
                </a:solidFill>
                <a:latin typeface="Arial"/>
                <a:ea typeface="ＭＳ Ｐゴシック" charset="0"/>
                <a:cs typeface="ＭＳ Ｐゴシック" charset="0"/>
              </a:defRPr>
            </a:lvl1pPr>
            <a:lvl2pPr algn="ctr" rtl="0" eaLnBrk="0" fontAlgn="base" hangingPunct="0">
              <a:spcBef>
                <a:spcPct val="0"/>
              </a:spcBef>
              <a:spcAft>
                <a:spcPct val="0"/>
              </a:spcAft>
              <a:defRPr sz="4400">
                <a:solidFill>
                  <a:schemeClr val="bg1"/>
                </a:solidFill>
                <a:latin typeface="Times New Roman" pitchFamily="-112" charset="0"/>
                <a:ea typeface="ＭＳ Ｐゴシック" charset="0"/>
                <a:cs typeface="ＭＳ Ｐゴシック" charset="0"/>
              </a:defRPr>
            </a:lvl2pPr>
            <a:lvl3pPr algn="ctr" rtl="0" eaLnBrk="0" fontAlgn="base" hangingPunct="0">
              <a:spcBef>
                <a:spcPct val="0"/>
              </a:spcBef>
              <a:spcAft>
                <a:spcPct val="0"/>
              </a:spcAft>
              <a:defRPr sz="4400">
                <a:solidFill>
                  <a:schemeClr val="bg1"/>
                </a:solidFill>
                <a:latin typeface="Times New Roman" pitchFamily="-112" charset="0"/>
                <a:ea typeface="ＭＳ Ｐゴシック" charset="0"/>
                <a:cs typeface="ＭＳ Ｐゴシック" charset="0"/>
              </a:defRPr>
            </a:lvl3pPr>
            <a:lvl4pPr algn="ctr" rtl="0" eaLnBrk="0" fontAlgn="base" hangingPunct="0">
              <a:spcBef>
                <a:spcPct val="0"/>
              </a:spcBef>
              <a:spcAft>
                <a:spcPct val="0"/>
              </a:spcAft>
              <a:defRPr sz="4400">
                <a:solidFill>
                  <a:schemeClr val="bg1"/>
                </a:solidFill>
                <a:latin typeface="Times New Roman" pitchFamily="-112" charset="0"/>
                <a:ea typeface="ＭＳ Ｐゴシック" charset="0"/>
                <a:cs typeface="ＭＳ Ｐゴシック" charset="0"/>
              </a:defRPr>
            </a:lvl4pPr>
            <a:lvl5pPr algn="ctr" rtl="0" eaLnBrk="0" fontAlgn="base" hangingPunct="0">
              <a:spcBef>
                <a:spcPct val="0"/>
              </a:spcBef>
              <a:spcAft>
                <a:spcPct val="0"/>
              </a:spcAft>
              <a:defRPr sz="4400">
                <a:solidFill>
                  <a:schemeClr val="bg1"/>
                </a:solidFill>
                <a:latin typeface="Times New Roman" pitchFamily="-112" charset="0"/>
                <a:ea typeface="ＭＳ Ｐゴシック" charset="0"/>
                <a:cs typeface="ＭＳ Ｐゴシック" charset="0"/>
              </a:defRPr>
            </a:lvl5pPr>
            <a:lvl6pPr marL="457200" algn="ctr" rtl="0" eaLnBrk="1" fontAlgn="base" hangingPunct="1">
              <a:spcBef>
                <a:spcPct val="0"/>
              </a:spcBef>
              <a:spcAft>
                <a:spcPct val="0"/>
              </a:spcAft>
              <a:defRPr sz="4400">
                <a:solidFill>
                  <a:schemeClr val="bg1"/>
                </a:solidFill>
                <a:latin typeface="Times New Roman" pitchFamily="-112" charset="0"/>
              </a:defRPr>
            </a:lvl6pPr>
            <a:lvl7pPr marL="914400" algn="ctr" rtl="0" eaLnBrk="1" fontAlgn="base" hangingPunct="1">
              <a:spcBef>
                <a:spcPct val="0"/>
              </a:spcBef>
              <a:spcAft>
                <a:spcPct val="0"/>
              </a:spcAft>
              <a:defRPr sz="4400">
                <a:solidFill>
                  <a:schemeClr val="bg1"/>
                </a:solidFill>
                <a:latin typeface="Times New Roman" pitchFamily="-112" charset="0"/>
              </a:defRPr>
            </a:lvl7pPr>
            <a:lvl8pPr marL="1371600" algn="ctr" rtl="0" eaLnBrk="1" fontAlgn="base" hangingPunct="1">
              <a:spcBef>
                <a:spcPct val="0"/>
              </a:spcBef>
              <a:spcAft>
                <a:spcPct val="0"/>
              </a:spcAft>
              <a:defRPr sz="4400">
                <a:solidFill>
                  <a:schemeClr val="bg1"/>
                </a:solidFill>
                <a:latin typeface="Times New Roman" pitchFamily="-112" charset="0"/>
              </a:defRPr>
            </a:lvl8pPr>
            <a:lvl9pPr marL="1828800" algn="ctr" rtl="0" eaLnBrk="1" fontAlgn="base" hangingPunct="1">
              <a:spcBef>
                <a:spcPct val="0"/>
              </a:spcBef>
              <a:spcAft>
                <a:spcPct val="0"/>
              </a:spcAft>
              <a:defRPr sz="4400">
                <a:solidFill>
                  <a:schemeClr val="bg1"/>
                </a:solidFill>
                <a:latin typeface="Times New Roman" pitchFamily="-112" charset="0"/>
              </a:defRPr>
            </a:lvl9pPr>
          </a:lstStyle>
          <a:p>
            <a:r>
              <a:rPr lang="en-US" b="1" dirty="0" smtClean="0"/>
              <a:t>Analytical Approaches</a:t>
            </a:r>
            <a:endParaRPr lang="en-US" b="1" dirty="0"/>
          </a:p>
        </p:txBody>
      </p:sp>
    </p:spTree>
    <p:extLst>
      <p:ext uri="{BB962C8B-B14F-4D97-AF65-F5344CB8AC3E}">
        <p14:creationId xmlns:p14="http://schemas.microsoft.com/office/powerpoint/2010/main" val="3079214736"/>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84200" y="1038224"/>
            <a:ext cx="8509000" cy="5946775"/>
          </a:xfrm>
        </p:spPr>
        <p:txBody>
          <a:bodyPr>
            <a:normAutofit/>
          </a:bodyPr>
          <a:lstStyle/>
          <a:p>
            <a:r>
              <a:rPr lang="en-US" dirty="0" err="1" smtClean="0">
                <a:latin typeface="Arial"/>
                <a:cs typeface="Arial"/>
              </a:rPr>
              <a:t>GeneMANIA</a:t>
            </a:r>
            <a:r>
              <a:rPr lang="en-US" dirty="0" smtClean="0">
                <a:latin typeface="Arial"/>
                <a:cs typeface="Arial"/>
              </a:rPr>
              <a:t> Demo</a:t>
            </a:r>
            <a:r>
              <a:rPr lang="is-IS" dirty="0" smtClean="0">
                <a:latin typeface="Arial"/>
                <a:cs typeface="Arial"/>
              </a:rPr>
              <a:t>…</a:t>
            </a:r>
            <a:endParaRPr lang="en-US" dirty="0">
              <a:latin typeface="Arial"/>
              <a:cs typeface="Arial"/>
            </a:endParaRPr>
          </a:p>
        </p:txBody>
      </p:sp>
      <p:sp>
        <p:nvSpPr>
          <p:cNvPr id="4" name="Title 1"/>
          <p:cNvSpPr txBox="1">
            <a:spLocks/>
          </p:cNvSpPr>
          <p:nvPr/>
        </p:nvSpPr>
        <p:spPr>
          <a:xfrm>
            <a:off x="919163" y="119528"/>
            <a:ext cx="7996237" cy="850900"/>
          </a:xfrm>
          <a:prstGeom prst="rect">
            <a:avLst/>
          </a:prstGeom>
        </p:spPr>
        <p:txBody>
          <a:bodyPr/>
          <a:lstStyle>
            <a:lvl1pPr algn="ctr" rtl="0" eaLnBrk="0" fontAlgn="base" hangingPunct="0">
              <a:spcBef>
                <a:spcPct val="0"/>
              </a:spcBef>
              <a:spcAft>
                <a:spcPct val="0"/>
              </a:spcAft>
              <a:defRPr sz="4000">
                <a:solidFill>
                  <a:schemeClr val="bg1"/>
                </a:solidFill>
                <a:latin typeface="Arial"/>
                <a:ea typeface="ＭＳ Ｐゴシック" charset="0"/>
                <a:cs typeface="ＭＳ Ｐゴシック" charset="0"/>
              </a:defRPr>
            </a:lvl1pPr>
            <a:lvl2pPr algn="ctr" rtl="0" eaLnBrk="0" fontAlgn="base" hangingPunct="0">
              <a:spcBef>
                <a:spcPct val="0"/>
              </a:spcBef>
              <a:spcAft>
                <a:spcPct val="0"/>
              </a:spcAft>
              <a:defRPr sz="4400">
                <a:solidFill>
                  <a:schemeClr val="bg1"/>
                </a:solidFill>
                <a:latin typeface="Times New Roman" pitchFamily="-112" charset="0"/>
                <a:ea typeface="ＭＳ Ｐゴシック" charset="0"/>
                <a:cs typeface="ＭＳ Ｐゴシック" charset="0"/>
              </a:defRPr>
            </a:lvl2pPr>
            <a:lvl3pPr algn="ctr" rtl="0" eaLnBrk="0" fontAlgn="base" hangingPunct="0">
              <a:spcBef>
                <a:spcPct val="0"/>
              </a:spcBef>
              <a:spcAft>
                <a:spcPct val="0"/>
              </a:spcAft>
              <a:defRPr sz="4400">
                <a:solidFill>
                  <a:schemeClr val="bg1"/>
                </a:solidFill>
                <a:latin typeface="Times New Roman" pitchFamily="-112" charset="0"/>
                <a:ea typeface="ＭＳ Ｐゴシック" charset="0"/>
                <a:cs typeface="ＭＳ Ｐゴシック" charset="0"/>
              </a:defRPr>
            </a:lvl3pPr>
            <a:lvl4pPr algn="ctr" rtl="0" eaLnBrk="0" fontAlgn="base" hangingPunct="0">
              <a:spcBef>
                <a:spcPct val="0"/>
              </a:spcBef>
              <a:spcAft>
                <a:spcPct val="0"/>
              </a:spcAft>
              <a:defRPr sz="4400">
                <a:solidFill>
                  <a:schemeClr val="bg1"/>
                </a:solidFill>
                <a:latin typeface="Times New Roman" pitchFamily="-112" charset="0"/>
                <a:ea typeface="ＭＳ Ｐゴシック" charset="0"/>
                <a:cs typeface="ＭＳ Ｐゴシック" charset="0"/>
              </a:defRPr>
            </a:lvl4pPr>
            <a:lvl5pPr algn="ctr" rtl="0" eaLnBrk="0" fontAlgn="base" hangingPunct="0">
              <a:spcBef>
                <a:spcPct val="0"/>
              </a:spcBef>
              <a:spcAft>
                <a:spcPct val="0"/>
              </a:spcAft>
              <a:defRPr sz="4400">
                <a:solidFill>
                  <a:schemeClr val="bg1"/>
                </a:solidFill>
                <a:latin typeface="Times New Roman" pitchFamily="-112" charset="0"/>
                <a:ea typeface="ＭＳ Ｐゴシック" charset="0"/>
                <a:cs typeface="ＭＳ Ｐゴシック" charset="0"/>
              </a:defRPr>
            </a:lvl5pPr>
            <a:lvl6pPr marL="457200" algn="ctr" rtl="0" eaLnBrk="1" fontAlgn="base" hangingPunct="1">
              <a:spcBef>
                <a:spcPct val="0"/>
              </a:spcBef>
              <a:spcAft>
                <a:spcPct val="0"/>
              </a:spcAft>
              <a:defRPr sz="4400">
                <a:solidFill>
                  <a:schemeClr val="bg1"/>
                </a:solidFill>
                <a:latin typeface="Times New Roman" pitchFamily="-112" charset="0"/>
              </a:defRPr>
            </a:lvl6pPr>
            <a:lvl7pPr marL="914400" algn="ctr" rtl="0" eaLnBrk="1" fontAlgn="base" hangingPunct="1">
              <a:spcBef>
                <a:spcPct val="0"/>
              </a:spcBef>
              <a:spcAft>
                <a:spcPct val="0"/>
              </a:spcAft>
              <a:defRPr sz="4400">
                <a:solidFill>
                  <a:schemeClr val="bg1"/>
                </a:solidFill>
                <a:latin typeface="Times New Roman" pitchFamily="-112" charset="0"/>
              </a:defRPr>
            </a:lvl7pPr>
            <a:lvl8pPr marL="1371600" algn="ctr" rtl="0" eaLnBrk="1" fontAlgn="base" hangingPunct="1">
              <a:spcBef>
                <a:spcPct val="0"/>
              </a:spcBef>
              <a:spcAft>
                <a:spcPct val="0"/>
              </a:spcAft>
              <a:defRPr sz="4400">
                <a:solidFill>
                  <a:schemeClr val="bg1"/>
                </a:solidFill>
                <a:latin typeface="Times New Roman" pitchFamily="-112" charset="0"/>
              </a:defRPr>
            </a:lvl8pPr>
            <a:lvl9pPr marL="1828800" algn="ctr" rtl="0" eaLnBrk="1" fontAlgn="base" hangingPunct="1">
              <a:spcBef>
                <a:spcPct val="0"/>
              </a:spcBef>
              <a:spcAft>
                <a:spcPct val="0"/>
              </a:spcAft>
              <a:defRPr sz="4400">
                <a:solidFill>
                  <a:schemeClr val="bg1"/>
                </a:solidFill>
                <a:latin typeface="Times New Roman" pitchFamily="-112" charset="0"/>
              </a:defRPr>
            </a:lvl9pPr>
          </a:lstStyle>
          <a:p>
            <a:r>
              <a:rPr lang="en-US" b="1" dirty="0" smtClean="0"/>
              <a:t>Analytical Approaches</a:t>
            </a:r>
            <a:endParaRPr lang="en-US" b="1" dirty="0"/>
          </a:p>
        </p:txBody>
      </p:sp>
    </p:spTree>
    <p:extLst>
      <p:ext uri="{BB962C8B-B14F-4D97-AF65-F5344CB8AC3E}">
        <p14:creationId xmlns:p14="http://schemas.microsoft.com/office/powerpoint/2010/main" val="1228663444"/>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dirty="0" smtClean="0">
                <a:latin typeface="Arial"/>
                <a:cs typeface="Arial"/>
              </a:rPr>
              <a:t>Motif</a:t>
            </a:r>
            <a:r>
              <a:rPr lang="en-US" baseline="0" dirty="0" smtClean="0">
                <a:latin typeface="Arial"/>
                <a:cs typeface="Arial"/>
              </a:rPr>
              <a:t> finding</a:t>
            </a:r>
          </a:p>
          <a:p>
            <a:pPr lvl="1"/>
            <a:r>
              <a:rPr lang="en-US" baseline="0" dirty="0" smtClean="0">
                <a:latin typeface="Arial"/>
                <a:cs typeface="Arial"/>
              </a:rPr>
              <a:t>Search directed networks for network motifs (feed-forward loops, feedback loops, etc.)</a:t>
            </a:r>
          </a:p>
        </p:txBody>
      </p:sp>
      <p:sp>
        <p:nvSpPr>
          <p:cNvPr id="7" name="Title 1"/>
          <p:cNvSpPr txBox="1">
            <a:spLocks/>
          </p:cNvSpPr>
          <p:nvPr/>
        </p:nvSpPr>
        <p:spPr>
          <a:xfrm>
            <a:off x="919163" y="119528"/>
            <a:ext cx="7996237" cy="850900"/>
          </a:xfrm>
          <a:prstGeom prst="rect">
            <a:avLst/>
          </a:prstGeom>
        </p:spPr>
        <p:txBody>
          <a:bodyPr/>
          <a:lstStyle>
            <a:lvl1pPr algn="ctr" rtl="0" eaLnBrk="0" fontAlgn="base" hangingPunct="0">
              <a:spcBef>
                <a:spcPct val="0"/>
              </a:spcBef>
              <a:spcAft>
                <a:spcPct val="0"/>
              </a:spcAft>
              <a:defRPr sz="4000">
                <a:solidFill>
                  <a:schemeClr val="bg1"/>
                </a:solidFill>
                <a:latin typeface="Arial"/>
                <a:ea typeface="ＭＳ Ｐゴシック" charset="0"/>
                <a:cs typeface="ＭＳ Ｐゴシック" charset="0"/>
              </a:defRPr>
            </a:lvl1pPr>
            <a:lvl2pPr algn="ctr" rtl="0" eaLnBrk="0" fontAlgn="base" hangingPunct="0">
              <a:spcBef>
                <a:spcPct val="0"/>
              </a:spcBef>
              <a:spcAft>
                <a:spcPct val="0"/>
              </a:spcAft>
              <a:defRPr sz="4400">
                <a:solidFill>
                  <a:schemeClr val="bg1"/>
                </a:solidFill>
                <a:latin typeface="Times New Roman" pitchFamily="-112" charset="0"/>
                <a:ea typeface="ＭＳ Ｐゴシック" charset="0"/>
                <a:cs typeface="ＭＳ Ｐゴシック" charset="0"/>
              </a:defRPr>
            </a:lvl2pPr>
            <a:lvl3pPr algn="ctr" rtl="0" eaLnBrk="0" fontAlgn="base" hangingPunct="0">
              <a:spcBef>
                <a:spcPct val="0"/>
              </a:spcBef>
              <a:spcAft>
                <a:spcPct val="0"/>
              </a:spcAft>
              <a:defRPr sz="4400">
                <a:solidFill>
                  <a:schemeClr val="bg1"/>
                </a:solidFill>
                <a:latin typeface="Times New Roman" pitchFamily="-112" charset="0"/>
                <a:ea typeface="ＭＳ Ｐゴシック" charset="0"/>
                <a:cs typeface="ＭＳ Ｐゴシック" charset="0"/>
              </a:defRPr>
            </a:lvl3pPr>
            <a:lvl4pPr algn="ctr" rtl="0" eaLnBrk="0" fontAlgn="base" hangingPunct="0">
              <a:spcBef>
                <a:spcPct val="0"/>
              </a:spcBef>
              <a:spcAft>
                <a:spcPct val="0"/>
              </a:spcAft>
              <a:defRPr sz="4400">
                <a:solidFill>
                  <a:schemeClr val="bg1"/>
                </a:solidFill>
                <a:latin typeface="Times New Roman" pitchFamily="-112" charset="0"/>
                <a:ea typeface="ＭＳ Ｐゴシック" charset="0"/>
                <a:cs typeface="ＭＳ Ｐゴシック" charset="0"/>
              </a:defRPr>
            </a:lvl4pPr>
            <a:lvl5pPr algn="ctr" rtl="0" eaLnBrk="0" fontAlgn="base" hangingPunct="0">
              <a:spcBef>
                <a:spcPct val="0"/>
              </a:spcBef>
              <a:spcAft>
                <a:spcPct val="0"/>
              </a:spcAft>
              <a:defRPr sz="4400">
                <a:solidFill>
                  <a:schemeClr val="bg1"/>
                </a:solidFill>
                <a:latin typeface="Times New Roman" pitchFamily="-112" charset="0"/>
                <a:ea typeface="ＭＳ Ｐゴシック" charset="0"/>
                <a:cs typeface="ＭＳ Ｐゴシック" charset="0"/>
              </a:defRPr>
            </a:lvl5pPr>
            <a:lvl6pPr marL="457200" algn="ctr" rtl="0" eaLnBrk="1" fontAlgn="base" hangingPunct="1">
              <a:spcBef>
                <a:spcPct val="0"/>
              </a:spcBef>
              <a:spcAft>
                <a:spcPct val="0"/>
              </a:spcAft>
              <a:defRPr sz="4400">
                <a:solidFill>
                  <a:schemeClr val="bg1"/>
                </a:solidFill>
                <a:latin typeface="Times New Roman" pitchFamily="-112" charset="0"/>
              </a:defRPr>
            </a:lvl6pPr>
            <a:lvl7pPr marL="914400" algn="ctr" rtl="0" eaLnBrk="1" fontAlgn="base" hangingPunct="1">
              <a:spcBef>
                <a:spcPct val="0"/>
              </a:spcBef>
              <a:spcAft>
                <a:spcPct val="0"/>
              </a:spcAft>
              <a:defRPr sz="4400">
                <a:solidFill>
                  <a:schemeClr val="bg1"/>
                </a:solidFill>
                <a:latin typeface="Times New Roman" pitchFamily="-112" charset="0"/>
              </a:defRPr>
            </a:lvl7pPr>
            <a:lvl8pPr marL="1371600" algn="ctr" rtl="0" eaLnBrk="1" fontAlgn="base" hangingPunct="1">
              <a:spcBef>
                <a:spcPct val="0"/>
              </a:spcBef>
              <a:spcAft>
                <a:spcPct val="0"/>
              </a:spcAft>
              <a:defRPr sz="4400">
                <a:solidFill>
                  <a:schemeClr val="bg1"/>
                </a:solidFill>
                <a:latin typeface="Times New Roman" pitchFamily="-112" charset="0"/>
              </a:defRPr>
            </a:lvl8pPr>
            <a:lvl9pPr marL="1828800" algn="ctr" rtl="0" eaLnBrk="1" fontAlgn="base" hangingPunct="1">
              <a:spcBef>
                <a:spcPct val="0"/>
              </a:spcBef>
              <a:spcAft>
                <a:spcPct val="0"/>
              </a:spcAft>
              <a:defRPr sz="4400">
                <a:solidFill>
                  <a:schemeClr val="bg1"/>
                </a:solidFill>
                <a:latin typeface="Times New Roman" pitchFamily="-112" charset="0"/>
              </a:defRPr>
            </a:lvl9pPr>
          </a:lstStyle>
          <a:p>
            <a:r>
              <a:rPr lang="en-US" b="1" dirty="0" smtClean="0"/>
              <a:t>Analytical Approaches</a:t>
            </a:r>
            <a:endParaRPr lang="en-US" b="1"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57800" y="3597534"/>
            <a:ext cx="3120389" cy="1248155"/>
          </a:xfrm>
          <a:prstGeom prst="rect">
            <a:avLst/>
          </a:prstGeom>
        </p:spPr>
      </p:pic>
      <p:pic>
        <p:nvPicPr>
          <p:cNvPr id="1026" name="Picture 2" descr="http://apps.cytoscape.org/media/netmatchstar/screenshots/significance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4200" y="2983229"/>
            <a:ext cx="4512024" cy="26730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2455718"/>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dirty="0" smtClean="0">
                <a:latin typeface="Arial"/>
                <a:cs typeface="Arial"/>
              </a:rPr>
              <a:t>Finding subnetworks of similarly expressed genes</a:t>
            </a:r>
          </a:p>
          <a:p>
            <a:pPr lvl="0"/>
            <a:r>
              <a:rPr lang="en-US" dirty="0" smtClean="0">
                <a:latin typeface="Arial"/>
                <a:cs typeface="Arial"/>
              </a:rPr>
              <a:t>Finding the shortest path between nodes</a:t>
            </a:r>
            <a:endParaRPr lang="en-US" dirty="0">
              <a:latin typeface="Arial"/>
              <a:cs typeface="Arial"/>
            </a:endParaRPr>
          </a:p>
          <a:p>
            <a:pPr lvl="0"/>
            <a:endParaRPr lang="en-US" baseline="0" dirty="0" smtClean="0">
              <a:latin typeface="Arial"/>
              <a:cs typeface="Arial"/>
            </a:endParaRPr>
          </a:p>
        </p:txBody>
      </p:sp>
      <p:sp>
        <p:nvSpPr>
          <p:cNvPr id="7" name="Title 1"/>
          <p:cNvSpPr txBox="1">
            <a:spLocks/>
          </p:cNvSpPr>
          <p:nvPr/>
        </p:nvSpPr>
        <p:spPr>
          <a:xfrm>
            <a:off x="919163" y="119528"/>
            <a:ext cx="7996237" cy="850900"/>
          </a:xfrm>
          <a:prstGeom prst="rect">
            <a:avLst/>
          </a:prstGeom>
        </p:spPr>
        <p:txBody>
          <a:bodyPr/>
          <a:lstStyle>
            <a:lvl1pPr algn="ctr" rtl="0" eaLnBrk="0" fontAlgn="base" hangingPunct="0">
              <a:spcBef>
                <a:spcPct val="0"/>
              </a:spcBef>
              <a:spcAft>
                <a:spcPct val="0"/>
              </a:spcAft>
              <a:defRPr sz="4000">
                <a:solidFill>
                  <a:schemeClr val="bg1"/>
                </a:solidFill>
                <a:latin typeface="Arial"/>
                <a:ea typeface="ＭＳ Ｐゴシック" charset="0"/>
                <a:cs typeface="ＭＳ Ｐゴシック" charset="0"/>
              </a:defRPr>
            </a:lvl1pPr>
            <a:lvl2pPr algn="ctr" rtl="0" eaLnBrk="0" fontAlgn="base" hangingPunct="0">
              <a:spcBef>
                <a:spcPct val="0"/>
              </a:spcBef>
              <a:spcAft>
                <a:spcPct val="0"/>
              </a:spcAft>
              <a:defRPr sz="4400">
                <a:solidFill>
                  <a:schemeClr val="bg1"/>
                </a:solidFill>
                <a:latin typeface="Times New Roman" pitchFamily="-112" charset="0"/>
                <a:ea typeface="ＭＳ Ｐゴシック" charset="0"/>
                <a:cs typeface="ＭＳ Ｐゴシック" charset="0"/>
              </a:defRPr>
            </a:lvl2pPr>
            <a:lvl3pPr algn="ctr" rtl="0" eaLnBrk="0" fontAlgn="base" hangingPunct="0">
              <a:spcBef>
                <a:spcPct val="0"/>
              </a:spcBef>
              <a:spcAft>
                <a:spcPct val="0"/>
              </a:spcAft>
              <a:defRPr sz="4400">
                <a:solidFill>
                  <a:schemeClr val="bg1"/>
                </a:solidFill>
                <a:latin typeface="Times New Roman" pitchFamily="-112" charset="0"/>
                <a:ea typeface="ＭＳ Ｐゴシック" charset="0"/>
                <a:cs typeface="ＭＳ Ｐゴシック" charset="0"/>
              </a:defRPr>
            </a:lvl3pPr>
            <a:lvl4pPr algn="ctr" rtl="0" eaLnBrk="0" fontAlgn="base" hangingPunct="0">
              <a:spcBef>
                <a:spcPct val="0"/>
              </a:spcBef>
              <a:spcAft>
                <a:spcPct val="0"/>
              </a:spcAft>
              <a:defRPr sz="4400">
                <a:solidFill>
                  <a:schemeClr val="bg1"/>
                </a:solidFill>
                <a:latin typeface="Times New Roman" pitchFamily="-112" charset="0"/>
                <a:ea typeface="ＭＳ Ｐゴシック" charset="0"/>
                <a:cs typeface="ＭＳ Ｐゴシック" charset="0"/>
              </a:defRPr>
            </a:lvl4pPr>
            <a:lvl5pPr algn="ctr" rtl="0" eaLnBrk="0" fontAlgn="base" hangingPunct="0">
              <a:spcBef>
                <a:spcPct val="0"/>
              </a:spcBef>
              <a:spcAft>
                <a:spcPct val="0"/>
              </a:spcAft>
              <a:defRPr sz="4400">
                <a:solidFill>
                  <a:schemeClr val="bg1"/>
                </a:solidFill>
                <a:latin typeface="Times New Roman" pitchFamily="-112" charset="0"/>
                <a:ea typeface="ＭＳ Ｐゴシック" charset="0"/>
                <a:cs typeface="ＭＳ Ｐゴシック" charset="0"/>
              </a:defRPr>
            </a:lvl5pPr>
            <a:lvl6pPr marL="457200" algn="ctr" rtl="0" eaLnBrk="1" fontAlgn="base" hangingPunct="1">
              <a:spcBef>
                <a:spcPct val="0"/>
              </a:spcBef>
              <a:spcAft>
                <a:spcPct val="0"/>
              </a:spcAft>
              <a:defRPr sz="4400">
                <a:solidFill>
                  <a:schemeClr val="bg1"/>
                </a:solidFill>
                <a:latin typeface="Times New Roman" pitchFamily="-112" charset="0"/>
              </a:defRPr>
            </a:lvl6pPr>
            <a:lvl7pPr marL="914400" algn="ctr" rtl="0" eaLnBrk="1" fontAlgn="base" hangingPunct="1">
              <a:spcBef>
                <a:spcPct val="0"/>
              </a:spcBef>
              <a:spcAft>
                <a:spcPct val="0"/>
              </a:spcAft>
              <a:defRPr sz="4400">
                <a:solidFill>
                  <a:schemeClr val="bg1"/>
                </a:solidFill>
                <a:latin typeface="Times New Roman" pitchFamily="-112" charset="0"/>
              </a:defRPr>
            </a:lvl7pPr>
            <a:lvl8pPr marL="1371600" algn="ctr" rtl="0" eaLnBrk="1" fontAlgn="base" hangingPunct="1">
              <a:spcBef>
                <a:spcPct val="0"/>
              </a:spcBef>
              <a:spcAft>
                <a:spcPct val="0"/>
              </a:spcAft>
              <a:defRPr sz="4400">
                <a:solidFill>
                  <a:schemeClr val="bg1"/>
                </a:solidFill>
                <a:latin typeface="Times New Roman" pitchFamily="-112" charset="0"/>
              </a:defRPr>
            </a:lvl8pPr>
            <a:lvl9pPr marL="1828800" algn="ctr" rtl="0" eaLnBrk="1" fontAlgn="base" hangingPunct="1">
              <a:spcBef>
                <a:spcPct val="0"/>
              </a:spcBef>
              <a:spcAft>
                <a:spcPct val="0"/>
              </a:spcAft>
              <a:defRPr sz="4400">
                <a:solidFill>
                  <a:schemeClr val="bg1"/>
                </a:solidFill>
                <a:latin typeface="Times New Roman" pitchFamily="-112" charset="0"/>
              </a:defRPr>
            </a:lvl9pPr>
          </a:lstStyle>
          <a:p>
            <a:r>
              <a:rPr lang="en-US" b="1" dirty="0" smtClean="0"/>
              <a:t>Analytical Approaches</a:t>
            </a:r>
            <a:endParaRPr lang="en-US" b="1" dirty="0"/>
          </a:p>
        </p:txBody>
      </p:sp>
      <p:grpSp>
        <p:nvGrpSpPr>
          <p:cNvPr id="18" name="Group 17"/>
          <p:cNvGrpSpPr/>
          <p:nvPr/>
        </p:nvGrpSpPr>
        <p:grpSpPr>
          <a:xfrm>
            <a:off x="2337403" y="2869175"/>
            <a:ext cx="6338941" cy="3049494"/>
            <a:chOff x="2576459" y="2971800"/>
            <a:chExt cx="6338941" cy="3049494"/>
          </a:xfrm>
        </p:grpSpPr>
        <p:pic>
          <p:nvPicPr>
            <p:cNvPr id="12" name="Picture 11" descr="Screen Shot 2013-08-16 at 4.22.08 PM.png"/>
            <p:cNvPicPr>
              <a:picLocks noChangeAspect="1"/>
            </p:cNvPicPr>
            <p:nvPr/>
          </p:nvPicPr>
          <p:blipFill rotWithShape="1">
            <a:blip r:embed="rId3">
              <a:extLst>
                <a:ext uri="{28A0092B-C50C-407E-A947-70E740481C1C}">
                  <a14:useLocalDpi xmlns:a14="http://schemas.microsoft.com/office/drawing/2010/main" val="0"/>
                </a:ext>
              </a:extLst>
            </a:blip>
            <a:srcRect t="535"/>
            <a:stretch/>
          </p:blipFill>
          <p:spPr>
            <a:xfrm>
              <a:off x="2576459" y="2971800"/>
              <a:ext cx="3351483" cy="3049494"/>
            </a:xfrm>
            <a:prstGeom prst="rect">
              <a:avLst/>
            </a:prstGeom>
            <a:effectLst>
              <a:outerShdw blurRad="50800" dist="38100" dir="2700000" algn="tl" rotWithShape="0">
                <a:prstClr val="black">
                  <a:alpha val="40000"/>
                </a:prstClr>
              </a:outerShdw>
            </a:effectLst>
          </p:spPr>
        </p:pic>
        <p:pic>
          <p:nvPicPr>
            <p:cNvPr id="17" name="Picture 16" descr="Screen Shot 2013-08-16 at 4.37.20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55704" y="3961270"/>
              <a:ext cx="2859696" cy="1341355"/>
            </a:xfrm>
            <a:prstGeom prst="rect">
              <a:avLst/>
            </a:prstGeom>
          </p:spPr>
        </p:pic>
      </p:grpSp>
      <p:grpSp>
        <p:nvGrpSpPr>
          <p:cNvPr id="20" name="Group 19"/>
          <p:cNvGrpSpPr/>
          <p:nvPr/>
        </p:nvGrpSpPr>
        <p:grpSpPr>
          <a:xfrm>
            <a:off x="1194352" y="3141932"/>
            <a:ext cx="7053180" cy="2577407"/>
            <a:chOff x="1433408" y="3664867"/>
            <a:chExt cx="7053180" cy="2577407"/>
          </a:xfrm>
        </p:grpSpPr>
        <p:pic>
          <p:nvPicPr>
            <p:cNvPr id="10" name="Picture 9"/>
            <p:cNvPicPr>
              <a:picLocks noChangeAspect="1"/>
            </p:cNvPicPr>
            <p:nvPr/>
          </p:nvPicPr>
          <p:blipFill>
            <a:blip r:embed="rId5"/>
            <a:stretch>
              <a:fillRect/>
            </a:stretch>
          </p:blipFill>
          <p:spPr>
            <a:xfrm>
              <a:off x="1433408" y="3664867"/>
              <a:ext cx="4494534" cy="2577407"/>
            </a:xfrm>
            <a:prstGeom prst="rect">
              <a:avLst/>
            </a:prstGeom>
          </p:spPr>
        </p:pic>
        <p:pic>
          <p:nvPicPr>
            <p:cNvPr id="19" name="Picture 18" descr="Screen Shot 2013-08-16 at 4.38.26 P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55704" y="4415836"/>
              <a:ext cx="2430884" cy="1307099"/>
            </a:xfrm>
            <a:prstGeom prst="rect">
              <a:avLst/>
            </a:prstGeom>
          </p:spPr>
        </p:pic>
      </p:grpSp>
    </p:spTree>
    <p:extLst>
      <p:ext uri="{BB962C8B-B14F-4D97-AF65-F5344CB8AC3E}">
        <p14:creationId xmlns:p14="http://schemas.microsoft.com/office/powerpoint/2010/main" val="1700560910"/>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subTnLst>
                                    <p:set>
                                      <p:cBhvr override="childStyle">
                                        <p:cTn dur="1" fill="hold" display="0" masterRel="nextClick" afterEffect="1"/>
                                        <p:tgtEl>
                                          <p:spTgt spid="20"/>
                                        </p:tgtEl>
                                        <p:attrNameLst>
                                          <p:attrName>style.visibility</p:attrName>
                                        </p:attrNameLst>
                                      </p:cBhvr>
                                      <p:to>
                                        <p:strVal val="hidden"/>
                                      </p:to>
                                    </p:set>
                                  </p:sub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8"/>
                                        </p:tgtEl>
                                        <p:attrNameLst>
                                          <p:attrName>style.visibility</p:attrName>
                                        </p:attrNameLst>
                                      </p:cBhvr>
                                      <p:to>
                                        <p:strVal val="visible"/>
                                      </p:to>
                                    </p:set>
                                    <p:anim calcmode="lin" valueType="num">
                                      <p:cBhvr>
                                        <p:cTn id="14" dur="500" fill="hold"/>
                                        <p:tgtEl>
                                          <p:spTgt spid="18"/>
                                        </p:tgtEl>
                                        <p:attrNameLst>
                                          <p:attrName>ppt_w</p:attrName>
                                        </p:attrNameLst>
                                      </p:cBhvr>
                                      <p:tavLst>
                                        <p:tav tm="0">
                                          <p:val>
                                            <p:fltVal val="0"/>
                                          </p:val>
                                        </p:tav>
                                        <p:tav tm="100000">
                                          <p:val>
                                            <p:strVal val="#ppt_w"/>
                                          </p:val>
                                        </p:tav>
                                      </p:tavLst>
                                    </p:anim>
                                    <p:anim calcmode="lin" valueType="num">
                                      <p:cBhvr>
                                        <p:cTn id="15" dur="500" fill="hold"/>
                                        <p:tgtEl>
                                          <p:spTgt spid="18"/>
                                        </p:tgtEl>
                                        <p:attrNameLst>
                                          <p:attrName>ppt_h</p:attrName>
                                        </p:attrNameLst>
                                      </p:cBhvr>
                                      <p:tavLst>
                                        <p:tav tm="0">
                                          <p:val>
                                            <p:fltVal val="0"/>
                                          </p:val>
                                        </p:tav>
                                        <p:tav tm="100000">
                                          <p:val>
                                            <p:strVal val="#ppt_h"/>
                                          </p:val>
                                        </p:tav>
                                      </p:tavLst>
                                    </p:anim>
                                    <p:animEffect transition="in" filter="fade">
                                      <p:cBhvr>
                                        <p:cTn id="1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84200" y="1244600"/>
            <a:ext cx="8509000" cy="2825563"/>
          </a:xfrm>
        </p:spPr>
        <p:txBody>
          <a:bodyPr/>
          <a:lstStyle/>
          <a:p>
            <a:pPr lvl="0"/>
            <a:r>
              <a:rPr lang="en-US" dirty="0" smtClean="0">
                <a:latin typeface="Arial"/>
                <a:cs typeface="Arial"/>
              </a:rPr>
              <a:t>Overrepresentation analysis </a:t>
            </a:r>
          </a:p>
          <a:p>
            <a:pPr lvl="1"/>
            <a:r>
              <a:rPr lang="en-US" dirty="0" smtClean="0">
                <a:latin typeface="Arial"/>
                <a:cs typeface="Arial"/>
              </a:rPr>
              <a:t>Find terms (GO) that are statistically overrepresented in a network</a:t>
            </a:r>
          </a:p>
          <a:p>
            <a:pPr lvl="1"/>
            <a:r>
              <a:rPr lang="en-US" dirty="0" smtClean="0">
                <a:latin typeface="Arial"/>
                <a:cs typeface="Arial"/>
              </a:rPr>
              <a:t>Not really a network analysis technique</a:t>
            </a:r>
          </a:p>
          <a:p>
            <a:pPr lvl="1"/>
            <a:r>
              <a:rPr lang="en-US" dirty="0" smtClean="0">
                <a:latin typeface="Arial"/>
                <a:cs typeface="Arial"/>
              </a:rPr>
              <a:t>Very useful for visualization</a:t>
            </a:r>
          </a:p>
        </p:txBody>
      </p:sp>
      <p:sp>
        <p:nvSpPr>
          <p:cNvPr id="7" name="Title 1"/>
          <p:cNvSpPr txBox="1">
            <a:spLocks/>
          </p:cNvSpPr>
          <p:nvPr/>
        </p:nvSpPr>
        <p:spPr>
          <a:xfrm>
            <a:off x="919163" y="119528"/>
            <a:ext cx="7996237" cy="850900"/>
          </a:xfrm>
          <a:prstGeom prst="rect">
            <a:avLst/>
          </a:prstGeom>
        </p:spPr>
        <p:txBody>
          <a:bodyPr/>
          <a:lstStyle>
            <a:lvl1pPr algn="ctr" rtl="0" eaLnBrk="0" fontAlgn="base" hangingPunct="0">
              <a:spcBef>
                <a:spcPct val="0"/>
              </a:spcBef>
              <a:spcAft>
                <a:spcPct val="0"/>
              </a:spcAft>
              <a:defRPr sz="4000">
                <a:solidFill>
                  <a:schemeClr val="bg1"/>
                </a:solidFill>
                <a:latin typeface="Arial"/>
                <a:ea typeface="ＭＳ Ｐゴシック" charset="0"/>
                <a:cs typeface="ＭＳ Ｐゴシック" charset="0"/>
              </a:defRPr>
            </a:lvl1pPr>
            <a:lvl2pPr algn="ctr" rtl="0" eaLnBrk="0" fontAlgn="base" hangingPunct="0">
              <a:spcBef>
                <a:spcPct val="0"/>
              </a:spcBef>
              <a:spcAft>
                <a:spcPct val="0"/>
              </a:spcAft>
              <a:defRPr sz="4400">
                <a:solidFill>
                  <a:schemeClr val="bg1"/>
                </a:solidFill>
                <a:latin typeface="Times New Roman" pitchFamily="-112" charset="0"/>
                <a:ea typeface="ＭＳ Ｐゴシック" charset="0"/>
                <a:cs typeface="ＭＳ Ｐゴシック" charset="0"/>
              </a:defRPr>
            </a:lvl2pPr>
            <a:lvl3pPr algn="ctr" rtl="0" eaLnBrk="0" fontAlgn="base" hangingPunct="0">
              <a:spcBef>
                <a:spcPct val="0"/>
              </a:spcBef>
              <a:spcAft>
                <a:spcPct val="0"/>
              </a:spcAft>
              <a:defRPr sz="4400">
                <a:solidFill>
                  <a:schemeClr val="bg1"/>
                </a:solidFill>
                <a:latin typeface="Times New Roman" pitchFamily="-112" charset="0"/>
                <a:ea typeface="ＭＳ Ｐゴシック" charset="0"/>
                <a:cs typeface="ＭＳ Ｐゴシック" charset="0"/>
              </a:defRPr>
            </a:lvl3pPr>
            <a:lvl4pPr algn="ctr" rtl="0" eaLnBrk="0" fontAlgn="base" hangingPunct="0">
              <a:spcBef>
                <a:spcPct val="0"/>
              </a:spcBef>
              <a:spcAft>
                <a:spcPct val="0"/>
              </a:spcAft>
              <a:defRPr sz="4400">
                <a:solidFill>
                  <a:schemeClr val="bg1"/>
                </a:solidFill>
                <a:latin typeface="Times New Roman" pitchFamily="-112" charset="0"/>
                <a:ea typeface="ＭＳ Ｐゴシック" charset="0"/>
                <a:cs typeface="ＭＳ Ｐゴシック" charset="0"/>
              </a:defRPr>
            </a:lvl4pPr>
            <a:lvl5pPr algn="ctr" rtl="0" eaLnBrk="0" fontAlgn="base" hangingPunct="0">
              <a:spcBef>
                <a:spcPct val="0"/>
              </a:spcBef>
              <a:spcAft>
                <a:spcPct val="0"/>
              </a:spcAft>
              <a:defRPr sz="4400">
                <a:solidFill>
                  <a:schemeClr val="bg1"/>
                </a:solidFill>
                <a:latin typeface="Times New Roman" pitchFamily="-112" charset="0"/>
                <a:ea typeface="ＭＳ Ｐゴシック" charset="0"/>
                <a:cs typeface="ＭＳ Ｐゴシック" charset="0"/>
              </a:defRPr>
            </a:lvl5pPr>
            <a:lvl6pPr marL="457200" algn="ctr" rtl="0" eaLnBrk="1" fontAlgn="base" hangingPunct="1">
              <a:spcBef>
                <a:spcPct val="0"/>
              </a:spcBef>
              <a:spcAft>
                <a:spcPct val="0"/>
              </a:spcAft>
              <a:defRPr sz="4400">
                <a:solidFill>
                  <a:schemeClr val="bg1"/>
                </a:solidFill>
                <a:latin typeface="Times New Roman" pitchFamily="-112" charset="0"/>
              </a:defRPr>
            </a:lvl6pPr>
            <a:lvl7pPr marL="914400" algn="ctr" rtl="0" eaLnBrk="1" fontAlgn="base" hangingPunct="1">
              <a:spcBef>
                <a:spcPct val="0"/>
              </a:spcBef>
              <a:spcAft>
                <a:spcPct val="0"/>
              </a:spcAft>
              <a:defRPr sz="4400">
                <a:solidFill>
                  <a:schemeClr val="bg1"/>
                </a:solidFill>
                <a:latin typeface="Times New Roman" pitchFamily="-112" charset="0"/>
              </a:defRPr>
            </a:lvl7pPr>
            <a:lvl8pPr marL="1371600" algn="ctr" rtl="0" eaLnBrk="1" fontAlgn="base" hangingPunct="1">
              <a:spcBef>
                <a:spcPct val="0"/>
              </a:spcBef>
              <a:spcAft>
                <a:spcPct val="0"/>
              </a:spcAft>
              <a:defRPr sz="4400">
                <a:solidFill>
                  <a:schemeClr val="bg1"/>
                </a:solidFill>
                <a:latin typeface="Times New Roman" pitchFamily="-112" charset="0"/>
              </a:defRPr>
            </a:lvl8pPr>
            <a:lvl9pPr marL="1828800" algn="ctr" rtl="0" eaLnBrk="1" fontAlgn="base" hangingPunct="1">
              <a:spcBef>
                <a:spcPct val="0"/>
              </a:spcBef>
              <a:spcAft>
                <a:spcPct val="0"/>
              </a:spcAft>
              <a:defRPr sz="4400">
                <a:solidFill>
                  <a:schemeClr val="bg1"/>
                </a:solidFill>
                <a:latin typeface="Times New Roman" pitchFamily="-112" charset="0"/>
              </a:defRPr>
            </a:lvl9pPr>
          </a:lstStyle>
          <a:p>
            <a:r>
              <a:rPr lang="en-US" b="1" dirty="0" smtClean="0"/>
              <a:t>Analytical Approaches</a:t>
            </a:r>
            <a:endParaRPr lang="en-US" b="1" dirty="0"/>
          </a:p>
        </p:txBody>
      </p:sp>
      <p:grpSp>
        <p:nvGrpSpPr>
          <p:cNvPr id="10" name="Group 9"/>
          <p:cNvGrpSpPr/>
          <p:nvPr/>
        </p:nvGrpSpPr>
        <p:grpSpPr>
          <a:xfrm>
            <a:off x="778436" y="3813745"/>
            <a:ext cx="8365564" cy="2736010"/>
            <a:chOff x="778436" y="3813745"/>
            <a:chExt cx="8365564" cy="2736010"/>
          </a:xfrm>
        </p:grpSpPr>
        <p:pic>
          <p:nvPicPr>
            <p:cNvPr id="2" name="Picture 1"/>
            <p:cNvPicPr>
              <a:picLocks noChangeAspect="1"/>
            </p:cNvPicPr>
            <p:nvPr/>
          </p:nvPicPr>
          <p:blipFill rotWithShape="1">
            <a:blip r:embed="rId3"/>
            <a:srcRect l="27124" t="6066" r="2499" b="24512"/>
            <a:stretch/>
          </p:blipFill>
          <p:spPr>
            <a:xfrm>
              <a:off x="778436" y="3813745"/>
              <a:ext cx="3863606" cy="2736010"/>
            </a:xfrm>
            <a:prstGeom prst="rect">
              <a:avLst/>
            </a:prstGeom>
          </p:spPr>
        </p:pic>
        <p:pic>
          <p:nvPicPr>
            <p:cNvPr id="4" name="Picture 3" descr="Screen Shot 2013-08-16 at 4.47.50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21406" y="4070163"/>
              <a:ext cx="4722594" cy="1944597"/>
            </a:xfrm>
            <a:prstGeom prst="rect">
              <a:avLst/>
            </a:prstGeom>
          </p:spPr>
        </p:pic>
      </p:grpSp>
      <p:grpSp>
        <p:nvGrpSpPr>
          <p:cNvPr id="9" name="Group 8"/>
          <p:cNvGrpSpPr/>
          <p:nvPr/>
        </p:nvGrpSpPr>
        <p:grpSpPr>
          <a:xfrm>
            <a:off x="2603293" y="3864731"/>
            <a:ext cx="4536649" cy="2379845"/>
            <a:chOff x="4378751" y="3839882"/>
            <a:chExt cx="4536649" cy="2379845"/>
          </a:xfrm>
        </p:grpSpPr>
        <p:pic>
          <p:nvPicPr>
            <p:cNvPr id="5" name="Picture 4" descr="Screen Shot 2013-08-16 at 4.48.44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78751" y="5042462"/>
              <a:ext cx="2217302" cy="1177265"/>
            </a:xfrm>
            <a:prstGeom prst="rect">
              <a:avLst/>
            </a:prstGeom>
            <a:effectLst>
              <a:outerShdw blurRad="50800" dist="38100" dir="2700000" algn="tl" rotWithShape="0">
                <a:prstClr val="black">
                  <a:alpha val="40000"/>
                </a:prstClr>
              </a:outerShdw>
            </a:effectLst>
          </p:spPr>
        </p:pic>
        <p:pic>
          <p:nvPicPr>
            <p:cNvPr id="6" name="Picture 5" descr="Screen Shot 2013-08-16 at 4.38.00 P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78751" y="3839882"/>
              <a:ext cx="2217302" cy="1032814"/>
            </a:xfrm>
            <a:prstGeom prst="rect">
              <a:avLst/>
            </a:prstGeom>
            <a:effectLst>
              <a:outerShdw blurRad="50800" dist="38100" dir="2700000" algn="tl" rotWithShape="0">
                <a:prstClr val="black">
                  <a:alpha val="40000"/>
                </a:prstClr>
              </a:outerShdw>
            </a:effectLst>
          </p:spPr>
        </p:pic>
        <p:pic>
          <p:nvPicPr>
            <p:cNvPr id="8" name="Picture 7" descr="Screen Shot 2013-08-16 at 4.48.58 PM.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660268" y="4295680"/>
              <a:ext cx="2255132" cy="1493563"/>
            </a:xfrm>
            <a:prstGeom prst="rect">
              <a:avLst/>
            </a:prstGeom>
            <a:effectLst>
              <a:outerShdw blurRad="50800" dist="38100" dir="2700000" algn="tl" rotWithShape="0">
                <a:prstClr val="black">
                  <a:alpha val="40000"/>
                </a:prstClr>
              </a:outerShdw>
            </a:effectLst>
          </p:spPr>
        </p:pic>
      </p:grpSp>
    </p:spTree>
    <p:extLst>
      <p:ext uri="{BB962C8B-B14F-4D97-AF65-F5344CB8AC3E}">
        <p14:creationId xmlns:p14="http://schemas.microsoft.com/office/powerpoint/2010/main" val="1676858470"/>
      </p:ext>
    </p:extLst>
  </p:cSld>
  <p:clrMapOvr>
    <a:masterClrMapping/>
  </p:clrMapOvr>
  <mc:AlternateContent xmlns:mc="http://schemas.openxmlformats.org/markup-compatibility/2006" xmlns:p14="http://schemas.microsoft.com/office/powerpoint/2010/main">
    <mc:Choice Requires="p14">
      <p:transition spd="slow" p14:dur="2000"/>
    </mc:Choice>
    <mc:Fallback xmlns="" xmlns:mv="urn:schemas-microsoft-com:mac:vml">
      <p:transitio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500" fill="hold"/>
                                        <p:tgtEl>
                                          <p:spTgt spid="9"/>
                                        </p:tgtEl>
                                        <p:attrNameLst>
                                          <p:attrName>ppt_w</p:attrName>
                                        </p:attrNameLst>
                                      </p:cBhvr>
                                      <p:tavLst>
                                        <p:tav tm="0">
                                          <p:val>
                                            <p:fltVal val="0"/>
                                          </p:val>
                                        </p:tav>
                                        <p:tav tm="100000">
                                          <p:val>
                                            <p:strVal val="#ppt_w"/>
                                          </p:val>
                                        </p:tav>
                                      </p:tavLst>
                                    </p:anim>
                                    <p:anim calcmode="lin" valueType="num">
                                      <p:cBhvr>
                                        <p:cTn id="15" dur="500" fill="hold"/>
                                        <p:tgtEl>
                                          <p:spTgt spid="9"/>
                                        </p:tgtEl>
                                        <p:attrNameLst>
                                          <p:attrName>ppt_h</p:attrName>
                                        </p:attrNameLst>
                                      </p:cBhvr>
                                      <p:tavLst>
                                        <p:tav tm="0">
                                          <p:val>
                                            <p:fltVal val="0"/>
                                          </p:val>
                                        </p:tav>
                                        <p:tav tm="100000">
                                          <p:val>
                                            <p:strVal val="#ppt_h"/>
                                          </p:val>
                                        </p:tav>
                                      </p:tavLst>
                                    </p:anim>
                                    <p:animEffect transition="in" filter="fade">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lnSpcReduction="10000"/>
          </a:bodyPr>
          <a:lstStyle/>
          <a:p>
            <a:pPr lvl="0"/>
            <a:r>
              <a:rPr lang="en-US" dirty="0" smtClean="0">
                <a:latin typeface="Arial"/>
                <a:cs typeface="Arial"/>
              </a:rPr>
              <a:t>Clustering (</a:t>
            </a:r>
            <a:r>
              <a:rPr lang="en-US" i="1" dirty="0" smtClean="0">
                <a:latin typeface="Arial"/>
                <a:cs typeface="Arial"/>
              </a:rPr>
              <a:t>find hubs, complexes)</a:t>
            </a:r>
            <a:endParaRPr lang="en-US" dirty="0" smtClean="0">
              <a:latin typeface="Arial"/>
              <a:cs typeface="Arial"/>
            </a:endParaRPr>
          </a:p>
          <a:p>
            <a:pPr lvl="1"/>
            <a:r>
              <a:rPr lang="en-US" dirty="0" smtClean="0">
                <a:latin typeface="Arial"/>
                <a:cs typeface="Arial"/>
              </a:rPr>
              <a:t>Goal: group related items together</a:t>
            </a:r>
          </a:p>
          <a:p>
            <a:pPr lvl="0"/>
            <a:r>
              <a:rPr lang="en-US" dirty="0" smtClean="0">
                <a:latin typeface="Arial"/>
                <a:cs typeface="Arial"/>
              </a:rPr>
              <a:t>Clustering types:</a:t>
            </a:r>
          </a:p>
          <a:p>
            <a:pPr lvl="1"/>
            <a:r>
              <a:rPr lang="en-US" dirty="0" smtClean="0">
                <a:latin typeface="Arial"/>
                <a:cs typeface="Arial"/>
              </a:rPr>
              <a:t>Hierarchical clustering</a:t>
            </a:r>
          </a:p>
          <a:p>
            <a:pPr lvl="2"/>
            <a:r>
              <a:rPr lang="en-US" dirty="0" smtClean="0">
                <a:latin typeface="Arial"/>
                <a:cs typeface="Arial"/>
              </a:rPr>
              <a:t>Divide network into pair-wise hierarchy</a:t>
            </a:r>
          </a:p>
          <a:p>
            <a:pPr lvl="1"/>
            <a:r>
              <a:rPr lang="en-US" dirty="0" smtClean="0">
                <a:latin typeface="Arial"/>
                <a:cs typeface="Arial"/>
              </a:rPr>
              <a:t>K-Means clustering</a:t>
            </a:r>
          </a:p>
          <a:p>
            <a:pPr lvl="2"/>
            <a:r>
              <a:rPr lang="en-US" dirty="0" smtClean="0">
                <a:latin typeface="Arial"/>
                <a:cs typeface="Arial"/>
              </a:rPr>
              <a:t>Divide network into </a:t>
            </a:r>
            <a:r>
              <a:rPr lang="en-US" i="1" dirty="0" err="1" smtClean="0">
                <a:latin typeface="Arial"/>
                <a:cs typeface="Arial"/>
              </a:rPr>
              <a:t>k</a:t>
            </a:r>
            <a:r>
              <a:rPr lang="en-US" dirty="0" smtClean="0">
                <a:latin typeface="Arial"/>
                <a:cs typeface="Arial"/>
              </a:rPr>
              <a:t> groups</a:t>
            </a:r>
          </a:p>
          <a:p>
            <a:pPr lvl="1"/>
            <a:r>
              <a:rPr lang="en-US" dirty="0" smtClean="0">
                <a:latin typeface="Arial"/>
                <a:cs typeface="Arial"/>
              </a:rPr>
              <a:t>MCL</a:t>
            </a:r>
          </a:p>
          <a:p>
            <a:pPr lvl="2"/>
            <a:r>
              <a:rPr lang="en-US" dirty="0" smtClean="0">
                <a:latin typeface="Arial"/>
                <a:cs typeface="Arial"/>
              </a:rPr>
              <a:t>Uses a flow simulation to find groups</a:t>
            </a:r>
          </a:p>
          <a:p>
            <a:pPr lvl="1"/>
            <a:r>
              <a:rPr lang="en-US" dirty="0" smtClean="0">
                <a:latin typeface="Arial"/>
                <a:cs typeface="Arial"/>
              </a:rPr>
              <a:t>Community Clustering</a:t>
            </a:r>
          </a:p>
          <a:p>
            <a:pPr lvl="2"/>
            <a:r>
              <a:rPr lang="en-US" dirty="0" smtClean="0">
                <a:latin typeface="Arial"/>
                <a:cs typeface="Arial"/>
              </a:rPr>
              <a:t>Maximize intra-cluster edges vs. inter-cluster edges</a:t>
            </a:r>
          </a:p>
          <a:p>
            <a:pPr lvl="0"/>
            <a:endParaRPr lang="en-US" dirty="0" smtClean="0">
              <a:latin typeface="Arial"/>
              <a:cs typeface="Arial"/>
            </a:endParaRPr>
          </a:p>
        </p:txBody>
      </p:sp>
      <p:pic>
        <p:nvPicPr>
          <p:cNvPr id="4" name="Picture 3" descr="Screen shot 2009-09-19 at 2.05.42 PM.png"/>
          <p:cNvPicPr>
            <a:picLocks noChangeAspect="1"/>
          </p:cNvPicPr>
          <p:nvPr/>
        </p:nvPicPr>
        <p:blipFill>
          <a:blip r:embed="rId2"/>
          <a:stretch>
            <a:fillRect/>
          </a:stretch>
        </p:blipFill>
        <p:spPr>
          <a:xfrm>
            <a:off x="919163" y="1054630"/>
            <a:ext cx="4011813" cy="5401733"/>
          </a:xfrm>
          <a:prstGeom prst="rect">
            <a:avLst/>
          </a:prstGeom>
        </p:spPr>
      </p:pic>
      <p:pic>
        <p:nvPicPr>
          <p:cNvPr id="5" name="Picture 4" descr="Screen shot 2009-09-19 at 2.08.17 PM.png"/>
          <p:cNvPicPr>
            <a:picLocks noChangeAspect="1"/>
          </p:cNvPicPr>
          <p:nvPr/>
        </p:nvPicPr>
        <p:blipFill>
          <a:blip r:embed="rId3"/>
          <a:stretch>
            <a:fillRect/>
          </a:stretch>
        </p:blipFill>
        <p:spPr>
          <a:xfrm>
            <a:off x="919163" y="1020764"/>
            <a:ext cx="7220317" cy="5401733"/>
          </a:xfrm>
          <a:prstGeom prst="rect">
            <a:avLst/>
          </a:prstGeom>
        </p:spPr>
      </p:pic>
      <p:pic>
        <p:nvPicPr>
          <p:cNvPr id="6" name="Picture 5" descr="Picture 3.png"/>
          <p:cNvPicPr>
            <a:picLocks noChangeAspect="1"/>
          </p:cNvPicPr>
          <p:nvPr/>
        </p:nvPicPr>
        <p:blipFill>
          <a:blip r:embed="rId4"/>
          <a:stretch>
            <a:fillRect/>
          </a:stretch>
        </p:blipFill>
        <p:spPr>
          <a:xfrm>
            <a:off x="919163" y="1020764"/>
            <a:ext cx="7220317" cy="5520467"/>
          </a:xfrm>
          <a:prstGeom prst="rect">
            <a:avLst/>
          </a:prstGeom>
        </p:spPr>
      </p:pic>
      <p:pic>
        <p:nvPicPr>
          <p:cNvPr id="8" name="Picture 7" descr="Screen shot 2009-09-19 at 2.27.23 PM.png"/>
          <p:cNvPicPr>
            <a:picLocks noChangeAspect="1"/>
          </p:cNvPicPr>
          <p:nvPr/>
        </p:nvPicPr>
        <p:blipFill>
          <a:blip r:embed="rId5"/>
          <a:stretch>
            <a:fillRect/>
          </a:stretch>
        </p:blipFill>
        <p:spPr>
          <a:xfrm>
            <a:off x="1469211" y="1071029"/>
            <a:ext cx="5795898" cy="5215467"/>
          </a:xfrm>
          <a:prstGeom prst="rect">
            <a:avLst/>
          </a:prstGeom>
        </p:spPr>
      </p:pic>
      <p:pic>
        <p:nvPicPr>
          <p:cNvPr id="9" name="Picture 8" descr="collins-mcl.png"/>
          <p:cNvPicPr>
            <a:picLocks noChangeAspect="1"/>
          </p:cNvPicPr>
          <p:nvPr/>
        </p:nvPicPr>
        <p:blipFill>
          <a:blip r:embed="rId6"/>
          <a:stretch>
            <a:fillRect/>
          </a:stretch>
        </p:blipFill>
        <p:spPr>
          <a:xfrm>
            <a:off x="1190091" y="946006"/>
            <a:ext cx="6859846" cy="5645284"/>
          </a:xfrm>
          <a:prstGeom prst="rect">
            <a:avLst/>
          </a:prstGeom>
        </p:spPr>
      </p:pic>
      <p:pic>
        <p:nvPicPr>
          <p:cNvPr id="10" name="Picture 9" descr="collins-glay.png"/>
          <p:cNvPicPr>
            <a:picLocks noChangeAspect="1"/>
          </p:cNvPicPr>
          <p:nvPr/>
        </p:nvPicPr>
        <p:blipFill>
          <a:blip r:embed="rId7"/>
          <a:stretch>
            <a:fillRect/>
          </a:stretch>
        </p:blipFill>
        <p:spPr>
          <a:xfrm>
            <a:off x="1139292" y="1071029"/>
            <a:ext cx="6543316" cy="5384797"/>
          </a:xfrm>
          <a:prstGeom prst="rect">
            <a:avLst/>
          </a:prstGeom>
        </p:spPr>
      </p:pic>
      <p:sp>
        <p:nvSpPr>
          <p:cNvPr id="11" name="Title 1"/>
          <p:cNvSpPr txBox="1">
            <a:spLocks/>
          </p:cNvSpPr>
          <p:nvPr/>
        </p:nvSpPr>
        <p:spPr>
          <a:xfrm>
            <a:off x="919163" y="119528"/>
            <a:ext cx="7996237" cy="850900"/>
          </a:xfrm>
          <a:prstGeom prst="rect">
            <a:avLst/>
          </a:prstGeom>
        </p:spPr>
        <p:txBody>
          <a:bodyPr/>
          <a:lstStyle>
            <a:lvl1pPr algn="ctr" rtl="0" eaLnBrk="0" fontAlgn="base" hangingPunct="0">
              <a:spcBef>
                <a:spcPct val="0"/>
              </a:spcBef>
              <a:spcAft>
                <a:spcPct val="0"/>
              </a:spcAft>
              <a:defRPr sz="4000">
                <a:solidFill>
                  <a:schemeClr val="bg1"/>
                </a:solidFill>
                <a:latin typeface="Arial"/>
                <a:ea typeface="ＭＳ Ｐゴシック" charset="0"/>
                <a:cs typeface="ＭＳ Ｐゴシック" charset="0"/>
              </a:defRPr>
            </a:lvl1pPr>
            <a:lvl2pPr algn="ctr" rtl="0" eaLnBrk="0" fontAlgn="base" hangingPunct="0">
              <a:spcBef>
                <a:spcPct val="0"/>
              </a:spcBef>
              <a:spcAft>
                <a:spcPct val="0"/>
              </a:spcAft>
              <a:defRPr sz="4400">
                <a:solidFill>
                  <a:schemeClr val="bg1"/>
                </a:solidFill>
                <a:latin typeface="Times New Roman" pitchFamily="-112" charset="0"/>
                <a:ea typeface="ＭＳ Ｐゴシック" charset="0"/>
                <a:cs typeface="ＭＳ Ｐゴシック" charset="0"/>
              </a:defRPr>
            </a:lvl2pPr>
            <a:lvl3pPr algn="ctr" rtl="0" eaLnBrk="0" fontAlgn="base" hangingPunct="0">
              <a:spcBef>
                <a:spcPct val="0"/>
              </a:spcBef>
              <a:spcAft>
                <a:spcPct val="0"/>
              </a:spcAft>
              <a:defRPr sz="4400">
                <a:solidFill>
                  <a:schemeClr val="bg1"/>
                </a:solidFill>
                <a:latin typeface="Times New Roman" pitchFamily="-112" charset="0"/>
                <a:ea typeface="ＭＳ Ｐゴシック" charset="0"/>
                <a:cs typeface="ＭＳ Ｐゴシック" charset="0"/>
              </a:defRPr>
            </a:lvl3pPr>
            <a:lvl4pPr algn="ctr" rtl="0" eaLnBrk="0" fontAlgn="base" hangingPunct="0">
              <a:spcBef>
                <a:spcPct val="0"/>
              </a:spcBef>
              <a:spcAft>
                <a:spcPct val="0"/>
              </a:spcAft>
              <a:defRPr sz="4400">
                <a:solidFill>
                  <a:schemeClr val="bg1"/>
                </a:solidFill>
                <a:latin typeface="Times New Roman" pitchFamily="-112" charset="0"/>
                <a:ea typeface="ＭＳ Ｐゴシック" charset="0"/>
                <a:cs typeface="ＭＳ Ｐゴシック" charset="0"/>
              </a:defRPr>
            </a:lvl4pPr>
            <a:lvl5pPr algn="ctr" rtl="0" eaLnBrk="0" fontAlgn="base" hangingPunct="0">
              <a:spcBef>
                <a:spcPct val="0"/>
              </a:spcBef>
              <a:spcAft>
                <a:spcPct val="0"/>
              </a:spcAft>
              <a:defRPr sz="4400">
                <a:solidFill>
                  <a:schemeClr val="bg1"/>
                </a:solidFill>
                <a:latin typeface="Times New Roman" pitchFamily="-112" charset="0"/>
                <a:ea typeface="ＭＳ Ｐゴシック" charset="0"/>
                <a:cs typeface="ＭＳ Ｐゴシック" charset="0"/>
              </a:defRPr>
            </a:lvl5pPr>
            <a:lvl6pPr marL="457200" algn="ctr" rtl="0" eaLnBrk="1" fontAlgn="base" hangingPunct="1">
              <a:spcBef>
                <a:spcPct val="0"/>
              </a:spcBef>
              <a:spcAft>
                <a:spcPct val="0"/>
              </a:spcAft>
              <a:defRPr sz="4400">
                <a:solidFill>
                  <a:schemeClr val="bg1"/>
                </a:solidFill>
                <a:latin typeface="Times New Roman" pitchFamily="-112" charset="0"/>
              </a:defRPr>
            </a:lvl6pPr>
            <a:lvl7pPr marL="914400" algn="ctr" rtl="0" eaLnBrk="1" fontAlgn="base" hangingPunct="1">
              <a:spcBef>
                <a:spcPct val="0"/>
              </a:spcBef>
              <a:spcAft>
                <a:spcPct val="0"/>
              </a:spcAft>
              <a:defRPr sz="4400">
                <a:solidFill>
                  <a:schemeClr val="bg1"/>
                </a:solidFill>
                <a:latin typeface="Times New Roman" pitchFamily="-112" charset="0"/>
              </a:defRPr>
            </a:lvl7pPr>
            <a:lvl8pPr marL="1371600" algn="ctr" rtl="0" eaLnBrk="1" fontAlgn="base" hangingPunct="1">
              <a:spcBef>
                <a:spcPct val="0"/>
              </a:spcBef>
              <a:spcAft>
                <a:spcPct val="0"/>
              </a:spcAft>
              <a:defRPr sz="4400">
                <a:solidFill>
                  <a:schemeClr val="bg1"/>
                </a:solidFill>
                <a:latin typeface="Times New Roman" pitchFamily="-112" charset="0"/>
              </a:defRPr>
            </a:lvl8pPr>
            <a:lvl9pPr marL="1828800" algn="ctr" rtl="0" eaLnBrk="1" fontAlgn="base" hangingPunct="1">
              <a:spcBef>
                <a:spcPct val="0"/>
              </a:spcBef>
              <a:spcAft>
                <a:spcPct val="0"/>
              </a:spcAft>
              <a:defRPr sz="4400">
                <a:solidFill>
                  <a:schemeClr val="bg1"/>
                </a:solidFill>
                <a:latin typeface="Times New Roman" pitchFamily="-112" charset="0"/>
              </a:defRPr>
            </a:lvl9pPr>
          </a:lstStyle>
          <a:p>
            <a:r>
              <a:rPr lang="en-US" b="1" dirty="0" smtClean="0"/>
              <a:t>Analytical Approaches</a:t>
            </a:r>
            <a:endParaRPr lang="en-US" b="1" dirty="0"/>
          </a:p>
        </p:txBody>
      </p:sp>
    </p:spTree>
    <p:extLst>
      <p:ext uri="{BB962C8B-B14F-4D97-AF65-F5344CB8AC3E}">
        <p14:creationId xmlns:p14="http://schemas.microsoft.com/office/powerpoint/2010/main" val="2444033448"/>
      </p:ext>
    </p:extLst>
  </p:cSld>
  <p:clrMapOvr>
    <a:masterClrMapping/>
  </p:clrMapOvr>
  <mc:AlternateContent xmlns:mc="http://schemas.openxmlformats.org/markup-compatibility/2006" xmlns:p14="http://schemas.microsoft.com/office/powerpoint/2010/main">
    <mc:Choice Requires="p14">
      <p:transition spd="slow" p14:dur="2000"/>
    </mc:Choice>
    <mc:Fallback xmlns="" xmlns:mv="urn:schemas-microsoft-com:mac:vml">
      <p:transitio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53"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p:cTn id="21" dur="500" fill="hold"/>
                                        <p:tgtEl>
                                          <p:spTgt spid="4"/>
                                        </p:tgtEl>
                                        <p:attrNameLst>
                                          <p:attrName>ppt_w</p:attrName>
                                        </p:attrNameLst>
                                      </p:cBhvr>
                                      <p:tavLst>
                                        <p:tav tm="0">
                                          <p:val>
                                            <p:fltVal val="0"/>
                                          </p:val>
                                        </p:tav>
                                        <p:tav tm="100000">
                                          <p:val>
                                            <p:strVal val="#ppt_w"/>
                                          </p:val>
                                        </p:tav>
                                      </p:tavLst>
                                    </p:anim>
                                    <p:anim calcmode="lin" valueType="num">
                                      <p:cBhvr>
                                        <p:cTn id="22" dur="500" fill="hold"/>
                                        <p:tgtEl>
                                          <p:spTgt spid="4"/>
                                        </p:tgtEl>
                                        <p:attrNameLst>
                                          <p:attrName>ppt_h</p:attrName>
                                        </p:attrNameLst>
                                      </p:cBhvr>
                                      <p:tavLst>
                                        <p:tav tm="0">
                                          <p:val>
                                            <p:fltVal val="0"/>
                                          </p:val>
                                        </p:tav>
                                        <p:tav tm="100000">
                                          <p:val>
                                            <p:strVal val="#ppt_h"/>
                                          </p:val>
                                        </p:tav>
                                      </p:tavLst>
                                    </p:anim>
                                    <p:animEffect transition="in" filter="fade">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xit" presetSubtype="0" fill="hold" nodeType="clickEffect">
                                  <p:stCondLst>
                                    <p:cond delay="0"/>
                                  </p:stCondLst>
                                  <p:childTnLst>
                                    <p:anim calcmode="lin" valueType="num">
                                      <p:cBhvr>
                                        <p:cTn id="27" dur="500"/>
                                        <p:tgtEl>
                                          <p:spTgt spid="4"/>
                                        </p:tgtEl>
                                        <p:attrNameLst>
                                          <p:attrName>ppt_w</p:attrName>
                                        </p:attrNameLst>
                                      </p:cBhvr>
                                      <p:tavLst>
                                        <p:tav tm="0">
                                          <p:val>
                                            <p:strVal val="ppt_w"/>
                                          </p:val>
                                        </p:tav>
                                        <p:tav tm="100000">
                                          <p:val>
                                            <p:fltVal val="0"/>
                                          </p:val>
                                        </p:tav>
                                      </p:tavLst>
                                    </p:anim>
                                    <p:anim calcmode="lin" valueType="num">
                                      <p:cBhvr>
                                        <p:cTn id="28" dur="500"/>
                                        <p:tgtEl>
                                          <p:spTgt spid="4"/>
                                        </p:tgtEl>
                                        <p:attrNameLst>
                                          <p:attrName>ppt_h</p:attrName>
                                        </p:attrNameLst>
                                      </p:cBhvr>
                                      <p:tavLst>
                                        <p:tav tm="0">
                                          <p:val>
                                            <p:strVal val="ppt_h"/>
                                          </p:val>
                                        </p:tav>
                                        <p:tav tm="100000">
                                          <p:val>
                                            <p:fltVal val="0"/>
                                          </p:val>
                                        </p:tav>
                                      </p:tavLst>
                                    </p:anim>
                                    <p:animEffect transition="out" filter="fade">
                                      <p:cBhvr>
                                        <p:cTn id="29" dur="500"/>
                                        <p:tgtEl>
                                          <p:spTgt spid="4"/>
                                        </p:tgtEl>
                                      </p:cBhvr>
                                    </p:animEffect>
                                    <p:set>
                                      <p:cBhvr>
                                        <p:cTn id="30" dur="1" fill="hold">
                                          <p:stCondLst>
                                            <p:cond delay="499"/>
                                          </p:stCondLst>
                                        </p:cTn>
                                        <p:tgtEl>
                                          <p:spTgt spid="4"/>
                                        </p:tgtEl>
                                        <p:attrNameLst>
                                          <p:attrName>style.visibility</p:attrName>
                                        </p:attrNameLst>
                                      </p:cBhvr>
                                      <p:to>
                                        <p:strVal val="hidden"/>
                                      </p:to>
                                    </p:set>
                                  </p:childTnLst>
                                </p:cTn>
                              </p:par>
                            </p:childTnLst>
                          </p:cTn>
                        </p:par>
                        <p:par>
                          <p:cTn id="31" fill="hold">
                            <p:stCondLst>
                              <p:cond delay="500"/>
                            </p:stCondLst>
                            <p:childTnLst>
                              <p:par>
                                <p:cTn id="32" presetID="53" presetClass="entr" presetSubtype="0" fill="hold" nodeType="afterEffect">
                                  <p:stCondLst>
                                    <p:cond delay="0"/>
                                  </p:stCondLst>
                                  <p:childTnLst>
                                    <p:set>
                                      <p:cBhvr>
                                        <p:cTn id="33" dur="1" fill="hold">
                                          <p:stCondLst>
                                            <p:cond delay="0"/>
                                          </p:stCondLst>
                                        </p:cTn>
                                        <p:tgtEl>
                                          <p:spTgt spid="5"/>
                                        </p:tgtEl>
                                        <p:attrNameLst>
                                          <p:attrName>style.visibility</p:attrName>
                                        </p:attrNameLst>
                                      </p:cBhvr>
                                      <p:to>
                                        <p:strVal val="visible"/>
                                      </p:to>
                                    </p:set>
                                    <p:anim calcmode="lin" valueType="num">
                                      <p:cBhvr>
                                        <p:cTn id="34" dur="500" fill="hold"/>
                                        <p:tgtEl>
                                          <p:spTgt spid="5"/>
                                        </p:tgtEl>
                                        <p:attrNameLst>
                                          <p:attrName>ppt_w</p:attrName>
                                        </p:attrNameLst>
                                      </p:cBhvr>
                                      <p:tavLst>
                                        <p:tav tm="0">
                                          <p:val>
                                            <p:fltVal val="0"/>
                                          </p:val>
                                        </p:tav>
                                        <p:tav tm="100000">
                                          <p:val>
                                            <p:strVal val="#ppt_w"/>
                                          </p:val>
                                        </p:tav>
                                      </p:tavLst>
                                    </p:anim>
                                    <p:anim calcmode="lin" valueType="num">
                                      <p:cBhvr>
                                        <p:cTn id="35" dur="500" fill="hold"/>
                                        <p:tgtEl>
                                          <p:spTgt spid="5"/>
                                        </p:tgtEl>
                                        <p:attrNameLst>
                                          <p:attrName>ppt_h</p:attrName>
                                        </p:attrNameLst>
                                      </p:cBhvr>
                                      <p:tavLst>
                                        <p:tav tm="0">
                                          <p:val>
                                            <p:fltVal val="0"/>
                                          </p:val>
                                        </p:tav>
                                        <p:tav tm="100000">
                                          <p:val>
                                            <p:strVal val="#ppt_h"/>
                                          </p:val>
                                        </p:tav>
                                      </p:tavLst>
                                    </p:anim>
                                    <p:animEffect transition="in" filter="fade">
                                      <p:cBhvr>
                                        <p:cTn id="36" dur="500"/>
                                        <p:tgtEl>
                                          <p:spTgt spid="5"/>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xit" presetSubtype="0" fill="hold" nodeType="clickEffect">
                                  <p:stCondLst>
                                    <p:cond delay="0"/>
                                  </p:stCondLst>
                                  <p:childTnLst>
                                    <p:anim calcmode="lin" valueType="num">
                                      <p:cBhvr>
                                        <p:cTn id="40" dur="500"/>
                                        <p:tgtEl>
                                          <p:spTgt spid="5"/>
                                        </p:tgtEl>
                                        <p:attrNameLst>
                                          <p:attrName>ppt_w</p:attrName>
                                        </p:attrNameLst>
                                      </p:cBhvr>
                                      <p:tavLst>
                                        <p:tav tm="0">
                                          <p:val>
                                            <p:strVal val="ppt_w"/>
                                          </p:val>
                                        </p:tav>
                                        <p:tav tm="100000">
                                          <p:val>
                                            <p:fltVal val="0"/>
                                          </p:val>
                                        </p:tav>
                                      </p:tavLst>
                                    </p:anim>
                                    <p:anim calcmode="lin" valueType="num">
                                      <p:cBhvr>
                                        <p:cTn id="41" dur="500"/>
                                        <p:tgtEl>
                                          <p:spTgt spid="5"/>
                                        </p:tgtEl>
                                        <p:attrNameLst>
                                          <p:attrName>ppt_h</p:attrName>
                                        </p:attrNameLst>
                                      </p:cBhvr>
                                      <p:tavLst>
                                        <p:tav tm="0">
                                          <p:val>
                                            <p:strVal val="ppt_h"/>
                                          </p:val>
                                        </p:tav>
                                        <p:tav tm="100000">
                                          <p:val>
                                            <p:fltVal val="0"/>
                                          </p:val>
                                        </p:tav>
                                      </p:tavLst>
                                    </p:anim>
                                    <p:animEffect transition="out" filter="fade">
                                      <p:cBhvr>
                                        <p:cTn id="42" dur="500"/>
                                        <p:tgtEl>
                                          <p:spTgt spid="5"/>
                                        </p:tgtEl>
                                      </p:cBhvr>
                                    </p:animEffect>
                                    <p:set>
                                      <p:cBhvr>
                                        <p:cTn id="43" dur="1" fill="hold">
                                          <p:stCondLst>
                                            <p:cond delay="499"/>
                                          </p:stCondLst>
                                        </p:cTn>
                                        <p:tgtEl>
                                          <p:spTgt spid="5"/>
                                        </p:tgtEl>
                                        <p:attrNameLst>
                                          <p:attrName>style.visibility</p:attrName>
                                        </p:attrNameLst>
                                      </p:cBhvr>
                                      <p:to>
                                        <p:strVal val="hidden"/>
                                      </p:to>
                                    </p:set>
                                  </p:childTnLst>
                                </p:cTn>
                              </p:par>
                            </p:childTnLst>
                          </p:cTn>
                        </p:par>
                        <p:par>
                          <p:cTn id="44" fill="hold">
                            <p:stCondLst>
                              <p:cond delay="500"/>
                            </p:stCondLst>
                            <p:childTnLst>
                              <p:par>
                                <p:cTn id="45" presetID="53" presetClass="entr" presetSubtype="0" fill="hold" nodeType="afterEffect">
                                  <p:stCondLst>
                                    <p:cond delay="0"/>
                                  </p:stCondLst>
                                  <p:childTnLst>
                                    <p:set>
                                      <p:cBhvr>
                                        <p:cTn id="46" dur="1" fill="hold">
                                          <p:stCondLst>
                                            <p:cond delay="0"/>
                                          </p:stCondLst>
                                        </p:cTn>
                                        <p:tgtEl>
                                          <p:spTgt spid="6"/>
                                        </p:tgtEl>
                                        <p:attrNameLst>
                                          <p:attrName>style.visibility</p:attrName>
                                        </p:attrNameLst>
                                      </p:cBhvr>
                                      <p:to>
                                        <p:strVal val="visible"/>
                                      </p:to>
                                    </p:set>
                                    <p:anim calcmode="lin" valueType="num">
                                      <p:cBhvr>
                                        <p:cTn id="47" dur="500" fill="hold"/>
                                        <p:tgtEl>
                                          <p:spTgt spid="6"/>
                                        </p:tgtEl>
                                        <p:attrNameLst>
                                          <p:attrName>ppt_w</p:attrName>
                                        </p:attrNameLst>
                                      </p:cBhvr>
                                      <p:tavLst>
                                        <p:tav tm="0">
                                          <p:val>
                                            <p:fltVal val="0"/>
                                          </p:val>
                                        </p:tav>
                                        <p:tav tm="100000">
                                          <p:val>
                                            <p:strVal val="#ppt_w"/>
                                          </p:val>
                                        </p:tav>
                                      </p:tavLst>
                                    </p:anim>
                                    <p:anim calcmode="lin" valueType="num">
                                      <p:cBhvr>
                                        <p:cTn id="48" dur="500" fill="hold"/>
                                        <p:tgtEl>
                                          <p:spTgt spid="6"/>
                                        </p:tgtEl>
                                        <p:attrNameLst>
                                          <p:attrName>ppt_h</p:attrName>
                                        </p:attrNameLst>
                                      </p:cBhvr>
                                      <p:tavLst>
                                        <p:tav tm="0">
                                          <p:val>
                                            <p:fltVal val="0"/>
                                          </p:val>
                                        </p:tav>
                                        <p:tav tm="100000">
                                          <p:val>
                                            <p:strVal val="#ppt_h"/>
                                          </p:val>
                                        </p:tav>
                                      </p:tavLst>
                                    </p:anim>
                                    <p:animEffect transition="in" filter="fade">
                                      <p:cBhvr>
                                        <p:cTn id="49" dur="500"/>
                                        <p:tgtEl>
                                          <p:spTgt spid="6"/>
                                        </p:tgtEl>
                                      </p:cBhvr>
                                    </p:animEffect>
                                  </p:childTnLst>
                                </p:cTn>
                              </p:par>
                            </p:childTnLst>
                          </p:cTn>
                        </p:par>
                      </p:childTnLst>
                    </p:cTn>
                  </p:par>
                  <p:par>
                    <p:cTn id="50" fill="hold">
                      <p:stCondLst>
                        <p:cond delay="indefinite"/>
                      </p:stCondLst>
                      <p:childTnLst>
                        <p:par>
                          <p:cTn id="51" fill="hold">
                            <p:stCondLst>
                              <p:cond delay="0"/>
                            </p:stCondLst>
                            <p:childTnLst>
                              <p:par>
                                <p:cTn id="52" presetID="53" presetClass="exit" presetSubtype="0" fill="hold" nodeType="clickEffect">
                                  <p:stCondLst>
                                    <p:cond delay="0"/>
                                  </p:stCondLst>
                                  <p:childTnLst>
                                    <p:anim calcmode="lin" valueType="num">
                                      <p:cBhvr>
                                        <p:cTn id="53" dur="500"/>
                                        <p:tgtEl>
                                          <p:spTgt spid="6"/>
                                        </p:tgtEl>
                                        <p:attrNameLst>
                                          <p:attrName>ppt_w</p:attrName>
                                        </p:attrNameLst>
                                      </p:cBhvr>
                                      <p:tavLst>
                                        <p:tav tm="0">
                                          <p:val>
                                            <p:strVal val="ppt_w"/>
                                          </p:val>
                                        </p:tav>
                                        <p:tav tm="100000">
                                          <p:val>
                                            <p:fltVal val="0"/>
                                          </p:val>
                                        </p:tav>
                                      </p:tavLst>
                                    </p:anim>
                                    <p:anim calcmode="lin" valueType="num">
                                      <p:cBhvr>
                                        <p:cTn id="54" dur="500"/>
                                        <p:tgtEl>
                                          <p:spTgt spid="6"/>
                                        </p:tgtEl>
                                        <p:attrNameLst>
                                          <p:attrName>ppt_h</p:attrName>
                                        </p:attrNameLst>
                                      </p:cBhvr>
                                      <p:tavLst>
                                        <p:tav tm="0">
                                          <p:val>
                                            <p:strVal val="ppt_h"/>
                                          </p:val>
                                        </p:tav>
                                        <p:tav tm="100000">
                                          <p:val>
                                            <p:fltVal val="0"/>
                                          </p:val>
                                        </p:tav>
                                      </p:tavLst>
                                    </p:anim>
                                    <p:animEffect transition="out" filter="fade">
                                      <p:cBhvr>
                                        <p:cTn id="55" dur="500"/>
                                        <p:tgtEl>
                                          <p:spTgt spid="6"/>
                                        </p:tgtEl>
                                      </p:cBhvr>
                                    </p:animEffect>
                                    <p:set>
                                      <p:cBhvr>
                                        <p:cTn id="56" dur="1" fill="hold">
                                          <p:stCondLst>
                                            <p:cond delay="499"/>
                                          </p:stCondLst>
                                        </p:cTn>
                                        <p:tgtEl>
                                          <p:spTgt spid="6"/>
                                        </p:tgtEl>
                                        <p:attrNameLst>
                                          <p:attrName>style.visibility</p:attrName>
                                        </p:attrNameLst>
                                      </p:cBhvr>
                                      <p:to>
                                        <p:strVal val="hidden"/>
                                      </p:to>
                                    </p:set>
                                  </p:childTnLst>
                                </p:cTn>
                              </p:par>
                              <p:par>
                                <p:cTn id="57" presetID="1" presetClass="entr" presetSubtype="0" fill="hold" grpId="0" nodeType="withEffect">
                                  <p:stCondLst>
                                    <p:cond delay="0"/>
                                  </p:stCondLst>
                                  <p:childTnLst>
                                    <p:set>
                                      <p:cBhvr>
                                        <p:cTn id="58" dur="1" fill="hold">
                                          <p:stCondLst>
                                            <p:cond delay="0"/>
                                          </p:stCondLst>
                                        </p:cTn>
                                        <p:tgtEl>
                                          <p:spTgt spid="3">
                                            <p:txEl>
                                              <p:pRg st="5" end="5"/>
                                            </p:txEl>
                                          </p:spTgt>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53" presetClass="entr" presetSubtype="0" fill="hold" nodeType="clickEffect">
                                  <p:stCondLst>
                                    <p:cond delay="0"/>
                                  </p:stCondLst>
                                  <p:childTnLst>
                                    <p:set>
                                      <p:cBhvr>
                                        <p:cTn id="64" dur="1" fill="hold">
                                          <p:stCondLst>
                                            <p:cond delay="0"/>
                                          </p:stCondLst>
                                        </p:cTn>
                                        <p:tgtEl>
                                          <p:spTgt spid="8"/>
                                        </p:tgtEl>
                                        <p:attrNameLst>
                                          <p:attrName>style.visibility</p:attrName>
                                        </p:attrNameLst>
                                      </p:cBhvr>
                                      <p:to>
                                        <p:strVal val="visible"/>
                                      </p:to>
                                    </p:set>
                                    <p:anim calcmode="lin" valueType="num">
                                      <p:cBhvr>
                                        <p:cTn id="65" dur="500" fill="hold"/>
                                        <p:tgtEl>
                                          <p:spTgt spid="8"/>
                                        </p:tgtEl>
                                        <p:attrNameLst>
                                          <p:attrName>ppt_w</p:attrName>
                                        </p:attrNameLst>
                                      </p:cBhvr>
                                      <p:tavLst>
                                        <p:tav tm="0">
                                          <p:val>
                                            <p:fltVal val="0"/>
                                          </p:val>
                                        </p:tav>
                                        <p:tav tm="100000">
                                          <p:val>
                                            <p:strVal val="#ppt_w"/>
                                          </p:val>
                                        </p:tav>
                                      </p:tavLst>
                                    </p:anim>
                                    <p:anim calcmode="lin" valueType="num">
                                      <p:cBhvr>
                                        <p:cTn id="66" dur="500" fill="hold"/>
                                        <p:tgtEl>
                                          <p:spTgt spid="8"/>
                                        </p:tgtEl>
                                        <p:attrNameLst>
                                          <p:attrName>ppt_h</p:attrName>
                                        </p:attrNameLst>
                                      </p:cBhvr>
                                      <p:tavLst>
                                        <p:tav tm="0">
                                          <p:val>
                                            <p:fltVal val="0"/>
                                          </p:val>
                                        </p:tav>
                                        <p:tav tm="100000">
                                          <p:val>
                                            <p:strVal val="#ppt_h"/>
                                          </p:val>
                                        </p:tav>
                                      </p:tavLst>
                                    </p:anim>
                                    <p:animEffect transition="in" filter="fade">
                                      <p:cBhvr>
                                        <p:cTn id="67" dur="500"/>
                                        <p:tgtEl>
                                          <p:spTgt spid="8"/>
                                        </p:tgtEl>
                                      </p:cBhvr>
                                    </p:animEffect>
                                  </p:childTnLst>
                                </p:cTn>
                              </p:par>
                            </p:childTnLst>
                          </p:cTn>
                        </p:par>
                      </p:childTnLst>
                    </p:cTn>
                  </p:par>
                  <p:par>
                    <p:cTn id="68" fill="hold">
                      <p:stCondLst>
                        <p:cond delay="indefinite"/>
                      </p:stCondLst>
                      <p:childTnLst>
                        <p:par>
                          <p:cTn id="69" fill="hold">
                            <p:stCondLst>
                              <p:cond delay="0"/>
                            </p:stCondLst>
                            <p:childTnLst>
                              <p:par>
                                <p:cTn id="70" presetID="53" presetClass="exit" presetSubtype="0" fill="hold" nodeType="clickEffect">
                                  <p:stCondLst>
                                    <p:cond delay="0"/>
                                  </p:stCondLst>
                                  <p:childTnLst>
                                    <p:anim calcmode="lin" valueType="num">
                                      <p:cBhvr>
                                        <p:cTn id="71" dur="500"/>
                                        <p:tgtEl>
                                          <p:spTgt spid="8"/>
                                        </p:tgtEl>
                                        <p:attrNameLst>
                                          <p:attrName>ppt_w</p:attrName>
                                        </p:attrNameLst>
                                      </p:cBhvr>
                                      <p:tavLst>
                                        <p:tav tm="0">
                                          <p:val>
                                            <p:strVal val="ppt_w"/>
                                          </p:val>
                                        </p:tav>
                                        <p:tav tm="100000">
                                          <p:val>
                                            <p:fltVal val="0"/>
                                          </p:val>
                                        </p:tav>
                                      </p:tavLst>
                                    </p:anim>
                                    <p:anim calcmode="lin" valueType="num">
                                      <p:cBhvr>
                                        <p:cTn id="72" dur="500"/>
                                        <p:tgtEl>
                                          <p:spTgt spid="8"/>
                                        </p:tgtEl>
                                        <p:attrNameLst>
                                          <p:attrName>ppt_h</p:attrName>
                                        </p:attrNameLst>
                                      </p:cBhvr>
                                      <p:tavLst>
                                        <p:tav tm="0">
                                          <p:val>
                                            <p:strVal val="ppt_h"/>
                                          </p:val>
                                        </p:tav>
                                        <p:tav tm="100000">
                                          <p:val>
                                            <p:fltVal val="0"/>
                                          </p:val>
                                        </p:tav>
                                      </p:tavLst>
                                    </p:anim>
                                    <p:animEffect transition="out" filter="fade">
                                      <p:cBhvr>
                                        <p:cTn id="73" dur="500"/>
                                        <p:tgtEl>
                                          <p:spTgt spid="8"/>
                                        </p:tgtEl>
                                      </p:cBhvr>
                                    </p:animEffect>
                                    <p:set>
                                      <p:cBhvr>
                                        <p:cTn id="74" dur="1" fill="hold">
                                          <p:stCondLst>
                                            <p:cond delay="499"/>
                                          </p:stCondLst>
                                        </p:cTn>
                                        <p:tgtEl>
                                          <p:spTgt spid="8"/>
                                        </p:tgtEl>
                                        <p:attrNameLst>
                                          <p:attrName>style.visibility</p:attrName>
                                        </p:attrNameLst>
                                      </p:cBhvr>
                                      <p:to>
                                        <p:strVal val="hidden"/>
                                      </p:to>
                                    </p:set>
                                  </p:childTnLst>
                                </p:cTn>
                              </p:par>
                              <p:par>
                                <p:cTn id="75" presetID="1" presetClass="entr" presetSubtype="0" fill="hold" grpId="0" nodeType="withEffect">
                                  <p:stCondLst>
                                    <p:cond delay="0"/>
                                  </p:stCondLst>
                                  <p:childTnLst>
                                    <p:set>
                                      <p:cBhvr>
                                        <p:cTn id="76" dur="1" fill="hold">
                                          <p:stCondLst>
                                            <p:cond delay="0"/>
                                          </p:stCondLst>
                                        </p:cTn>
                                        <p:tgtEl>
                                          <p:spTgt spid="3">
                                            <p:txEl>
                                              <p:pRg st="7" end="7"/>
                                            </p:txEl>
                                          </p:spTgt>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53" presetClass="entr" presetSubtype="0" fill="hold" nodeType="clickEffect">
                                  <p:stCondLst>
                                    <p:cond delay="0"/>
                                  </p:stCondLst>
                                  <p:childTnLst>
                                    <p:set>
                                      <p:cBhvr>
                                        <p:cTn id="82" dur="1" fill="hold">
                                          <p:stCondLst>
                                            <p:cond delay="0"/>
                                          </p:stCondLst>
                                        </p:cTn>
                                        <p:tgtEl>
                                          <p:spTgt spid="9"/>
                                        </p:tgtEl>
                                        <p:attrNameLst>
                                          <p:attrName>style.visibility</p:attrName>
                                        </p:attrNameLst>
                                      </p:cBhvr>
                                      <p:to>
                                        <p:strVal val="visible"/>
                                      </p:to>
                                    </p:set>
                                    <p:anim calcmode="lin" valueType="num">
                                      <p:cBhvr>
                                        <p:cTn id="83" dur="500" fill="hold"/>
                                        <p:tgtEl>
                                          <p:spTgt spid="9"/>
                                        </p:tgtEl>
                                        <p:attrNameLst>
                                          <p:attrName>ppt_w</p:attrName>
                                        </p:attrNameLst>
                                      </p:cBhvr>
                                      <p:tavLst>
                                        <p:tav tm="0">
                                          <p:val>
                                            <p:fltVal val="0"/>
                                          </p:val>
                                        </p:tav>
                                        <p:tav tm="100000">
                                          <p:val>
                                            <p:strVal val="#ppt_w"/>
                                          </p:val>
                                        </p:tav>
                                      </p:tavLst>
                                    </p:anim>
                                    <p:anim calcmode="lin" valueType="num">
                                      <p:cBhvr>
                                        <p:cTn id="84" dur="500" fill="hold"/>
                                        <p:tgtEl>
                                          <p:spTgt spid="9"/>
                                        </p:tgtEl>
                                        <p:attrNameLst>
                                          <p:attrName>ppt_h</p:attrName>
                                        </p:attrNameLst>
                                      </p:cBhvr>
                                      <p:tavLst>
                                        <p:tav tm="0">
                                          <p:val>
                                            <p:fltVal val="0"/>
                                          </p:val>
                                        </p:tav>
                                        <p:tav tm="100000">
                                          <p:val>
                                            <p:strVal val="#ppt_h"/>
                                          </p:val>
                                        </p:tav>
                                      </p:tavLst>
                                    </p:anim>
                                    <p:animEffect transition="in" filter="fade">
                                      <p:cBhvr>
                                        <p:cTn id="85" dur="500"/>
                                        <p:tgtEl>
                                          <p:spTgt spid="9"/>
                                        </p:tgtEl>
                                      </p:cBhvr>
                                    </p:animEffect>
                                  </p:childTnLst>
                                </p:cTn>
                              </p:par>
                            </p:childTnLst>
                          </p:cTn>
                        </p:par>
                      </p:childTnLst>
                    </p:cTn>
                  </p:par>
                  <p:par>
                    <p:cTn id="86" fill="hold">
                      <p:stCondLst>
                        <p:cond delay="indefinite"/>
                      </p:stCondLst>
                      <p:childTnLst>
                        <p:par>
                          <p:cTn id="87" fill="hold">
                            <p:stCondLst>
                              <p:cond delay="0"/>
                            </p:stCondLst>
                            <p:childTnLst>
                              <p:par>
                                <p:cTn id="88" presetID="53" presetClass="exit" presetSubtype="0" fill="hold" nodeType="clickEffect">
                                  <p:stCondLst>
                                    <p:cond delay="0"/>
                                  </p:stCondLst>
                                  <p:childTnLst>
                                    <p:anim calcmode="lin" valueType="num">
                                      <p:cBhvr>
                                        <p:cTn id="89" dur="500"/>
                                        <p:tgtEl>
                                          <p:spTgt spid="9"/>
                                        </p:tgtEl>
                                        <p:attrNameLst>
                                          <p:attrName>ppt_w</p:attrName>
                                        </p:attrNameLst>
                                      </p:cBhvr>
                                      <p:tavLst>
                                        <p:tav tm="0">
                                          <p:val>
                                            <p:strVal val="ppt_w"/>
                                          </p:val>
                                        </p:tav>
                                        <p:tav tm="100000">
                                          <p:val>
                                            <p:fltVal val="0"/>
                                          </p:val>
                                        </p:tav>
                                      </p:tavLst>
                                    </p:anim>
                                    <p:anim calcmode="lin" valueType="num">
                                      <p:cBhvr>
                                        <p:cTn id="90" dur="500"/>
                                        <p:tgtEl>
                                          <p:spTgt spid="9"/>
                                        </p:tgtEl>
                                        <p:attrNameLst>
                                          <p:attrName>ppt_h</p:attrName>
                                        </p:attrNameLst>
                                      </p:cBhvr>
                                      <p:tavLst>
                                        <p:tav tm="0">
                                          <p:val>
                                            <p:strVal val="ppt_h"/>
                                          </p:val>
                                        </p:tav>
                                        <p:tav tm="100000">
                                          <p:val>
                                            <p:fltVal val="0"/>
                                          </p:val>
                                        </p:tav>
                                      </p:tavLst>
                                    </p:anim>
                                    <p:animEffect transition="out" filter="fade">
                                      <p:cBhvr>
                                        <p:cTn id="91" dur="500"/>
                                        <p:tgtEl>
                                          <p:spTgt spid="9"/>
                                        </p:tgtEl>
                                      </p:cBhvr>
                                    </p:animEffect>
                                    <p:set>
                                      <p:cBhvr>
                                        <p:cTn id="92" dur="1" fill="hold">
                                          <p:stCondLst>
                                            <p:cond delay="499"/>
                                          </p:stCondLst>
                                        </p:cTn>
                                        <p:tgtEl>
                                          <p:spTgt spid="9"/>
                                        </p:tgtEl>
                                        <p:attrNameLst>
                                          <p:attrName>style.visibility</p:attrName>
                                        </p:attrNameLst>
                                      </p:cBhvr>
                                      <p:to>
                                        <p:strVal val="hidden"/>
                                      </p:to>
                                    </p:set>
                                  </p:childTnLst>
                                </p:cTn>
                              </p:par>
                            </p:childTnLst>
                          </p:cTn>
                        </p:par>
                        <p:par>
                          <p:cTn id="93" fill="hold">
                            <p:stCondLst>
                              <p:cond delay="500"/>
                            </p:stCondLst>
                            <p:childTnLst>
                              <p:par>
                                <p:cTn id="94" presetID="1" presetClass="entr" presetSubtype="0" fill="hold" grpId="0" nodeType="afterEffect">
                                  <p:stCondLst>
                                    <p:cond delay="0"/>
                                  </p:stCondLst>
                                  <p:childTnLst>
                                    <p:set>
                                      <p:cBhvr>
                                        <p:cTn id="95" dur="1" fill="hold">
                                          <p:stCondLst>
                                            <p:cond delay="0"/>
                                          </p:stCondLst>
                                        </p:cTn>
                                        <p:tgtEl>
                                          <p:spTgt spid="3">
                                            <p:txEl>
                                              <p:pRg st="9" end="9"/>
                                            </p:txEl>
                                          </p:spTgt>
                                        </p:tgtEl>
                                        <p:attrNameLst>
                                          <p:attrName>style.visibility</p:attrName>
                                        </p:attrNameLst>
                                      </p:cBhvr>
                                      <p:to>
                                        <p:strVal val="visible"/>
                                      </p:to>
                                    </p:set>
                                  </p:childTnLst>
                                </p:cTn>
                              </p:par>
                              <p:par>
                                <p:cTn id="96" presetID="1" presetClass="entr" presetSubtype="0" fill="hold" grpId="0" nodeType="withEffect">
                                  <p:stCondLst>
                                    <p:cond delay="0"/>
                                  </p:stCondLst>
                                  <p:childTnLst>
                                    <p:set>
                                      <p:cBhvr>
                                        <p:cTn id="97"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98" fill="hold">
                      <p:stCondLst>
                        <p:cond delay="indefinite"/>
                      </p:stCondLst>
                      <p:childTnLst>
                        <p:par>
                          <p:cTn id="99" fill="hold">
                            <p:stCondLst>
                              <p:cond delay="0"/>
                            </p:stCondLst>
                            <p:childTnLst>
                              <p:par>
                                <p:cTn id="100" presetID="53" presetClass="entr" presetSubtype="0" fill="hold" nodeType="clickEffect">
                                  <p:stCondLst>
                                    <p:cond delay="0"/>
                                  </p:stCondLst>
                                  <p:childTnLst>
                                    <p:set>
                                      <p:cBhvr>
                                        <p:cTn id="101" dur="1" fill="hold">
                                          <p:stCondLst>
                                            <p:cond delay="0"/>
                                          </p:stCondLst>
                                        </p:cTn>
                                        <p:tgtEl>
                                          <p:spTgt spid="10"/>
                                        </p:tgtEl>
                                        <p:attrNameLst>
                                          <p:attrName>style.visibility</p:attrName>
                                        </p:attrNameLst>
                                      </p:cBhvr>
                                      <p:to>
                                        <p:strVal val="visible"/>
                                      </p:to>
                                    </p:set>
                                    <p:anim calcmode="lin" valueType="num">
                                      <p:cBhvr>
                                        <p:cTn id="102" dur="500" fill="hold"/>
                                        <p:tgtEl>
                                          <p:spTgt spid="10"/>
                                        </p:tgtEl>
                                        <p:attrNameLst>
                                          <p:attrName>ppt_w</p:attrName>
                                        </p:attrNameLst>
                                      </p:cBhvr>
                                      <p:tavLst>
                                        <p:tav tm="0">
                                          <p:val>
                                            <p:fltVal val="0"/>
                                          </p:val>
                                        </p:tav>
                                        <p:tav tm="100000">
                                          <p:val>
                                            <p:strVal val="#ppt_w"/>
                                          </p:val>
                                        </p:tav>
                                      </p:tavLst>
                                    </p:anim>
                                    <p:anim calcmode="lin" valueType="num">
                                      <p:cBhvr>
                                        <p:cTn id="103" dur="500" fill="hold"/>
                                        <p:tgtEl>
                                          <p:spTgt spid="10"/>
                                        </p:tgtEl>
                                        <p:attrNameLst>
                                          <p:attrName>ppt_h</p:attrName>
                                        </p:attrNameLst>
                                      </p:cBhvr>
                                      <p:tavLst>
                                        <p:tav tm="0">
                                          <p:val>
                                            <p:fltVal val="0"/>
                                          </p:val>
                                        </p:tav>
                                        <p:tav tm="100000">
                                          <p:val>
                                            <p:strVal val="#ppt_h"/>
                                          </p:val>
                                        </p:tav>
                                      </p:tavLst>
                                    </p:anim>
                                    <p:animEffect transition="in" filter="fade">
                                      <p:cBhvr>
                                        <p:cTn id="10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63986" y="194233"/>
            <a:ext cx="7996237" cy="850900"/>
          </a:xfrm>
        </p:spPr>
        <p:txBody>
          <a:bodyPr/>
          <a:lstStyle/>
          <a:p>
            <a:r>
              <a:rPr lang="en-US" sz="3500" b="1" dirty="0" smtClean="0"/>
              <a:t>Visualization of Biological Networks</a:t>
            </a:r>
            <a:endParaRPr lang="en-US" sz="3500" b="1" dirty="0"/>
          </a:p>
        </p:txBody>
      </p:sp>
      <p:sp>
        <p:nvSpPr>
          <p:cNvPr id="3" name="Content Placeholder 2"/>
          <p:cNvSpPr>
            <a:spLocks noGrp="1"/>
          </p:cNvSpPr>
          <p:nvPr>
            <p:ph idx="1"/>
          </p:nvPr>
        </p:nvSpPr>
        <p:spPr/>
        <p:txBody>
          <a:bodyPr/>
          <a:lstStyle/>
          <a:p>
            <a:r>
              <a:rPr lang="en-US" dirty="0" smtClean="0">
                <a:latin typeface="Arial"/>
                <a:cs typeface="Arial"/>
              </a:rPr>
              <a:t>Data Mapping</a:t>
            </a:r>
          </a:p>
          <a:p>
            <a:r>
              <a:rPr lang="en-US" dirty="0" smtClean="0">
                <a:latin typeface="Arial"/>
                <a:cs typeface="Arial"/>
              </a:rPr>
              <a:t>Layouts</a:t>
            </a:r>
          </a:p>
          <a:p>
            <a:r>
              <a:rPr lang="en-US" dirty="0" smtClean="0">
                <a:latin typeface="Arial"/>
                <a:cs typeface="Arial"/>
              </a:rPr>
              <a:t>Animation</a:t>
            </a:r>
          </a:p>
        </p:txBody>
      </p:sp>
    </p:spTree>
    <p:extLst>
      <p:ext uri="{BB962C8B-B14F-4D97-AF65-F5344CB8AC3E}">
        <p14:creationId xmlns:p14="http://schemas.microsoft.com/office/powerpoint/2010/main" val="710938141"/>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Nadezhda T. Doncheva</a:t>
            </a:r>
          </a:p>
          <a:p>
            <a:pPr lvl="1"/>
            <a:r>
              <a:rPr lang="en-US" dirty="0" smtClean="0"/>
              <a:t>2016-Current </a:t>
            </a:r>
          </a:p>
          <a:p>
            <a:pPr lvl="2"/>
            <a:r>
              <a:rPr lang="en-US" dirty="0" smtClean="0"/>
              <a:t>Postdoc researcher </a:t>
            </a:r>
            <a:r>
              <a:rPr lang="en-US" dirty="0"/>
              <a:t>at the Novo Nordisk Foundation Center for Protein Research &amp; Center for non-coding RNA in Technology and Health in Copenhagen</a:t>
            </a:r>
            <a:endParaRPr lang="en-US" dirty="0" smtClean="0"/>
          </a:p>
          <a:p>
            <a:pPr lvl="1"/>
            <a:r>
              <a:rPr lang="en-US" dirty="0" smtClean="0"/>
              <a:t>2010-2016:</a:t>
            </a:r>
          </a:p>
          <a:p>
            <a:pPr lvl="2"/>
            <a:r>
              <a:rPr lang="en-US" dirty="0" smtClean="0"/>
              <a:t>Research scientist and PhD student at the Max Planck Institute for Informatics in </a:t>
            </a:r>
            <a:r>
              <a:rPr lang="en-US" dirty="0" err="1" smtClean="0"/>
              <a:t>Saarbrücken</a:t>
            </a:r>
            <a:endParaRPr lang="en-US" dirty="0" smtClean="0"/>
          </a:p>
          <a:p>
            <a:pPr lvl="1"/>
            <a:r>
              <a:rPr lang="en-US" dirty="0" smtClean="0"/>
              <a:t>Author or co-developer of </a:t>
            </a:r>
            <a:r>
              <a:rPr lang="en-US" dirty="0"/>
              <a:t>several Cytoscape plugins</a:t>
            </a:r>
            <a:r>
              <a:rPr lang="en-US" dirty="0" smtClean="0"/>
              <a:t>:</a:t>
            </a:r>
          </a:p>
          <a:p>
            <a:pPr lvl="2"/>
            <a:r>
              <a:rPr lang="en-US" dirty="0" smtClean="0"/>
              <a:t>RINalyzer, structureViz2</a:t>
            </a:r>
            <a:r>
              <a:rPr lang="en-US" dirty="0"/>
              <a:t>, </a:t>
            </a:r>
            <a:r>
              <a:rPr lang="en-US" dirty="0" err="1"/>
              <a:t>setsApp</a:t>
            </a:r>
            <a:r>
              <a:rPr lang="en-US" dirty="0"/>
              <a:t>, </a:t>
            </a:r>
            <a:r>
              <a:rPr lang="en-US" dirty="0" smtClean="0"/>
              <a:t>        </a:t>
            </a:r>
            <a:r>
              <a:rPr lang="en-US" dirty="0" err="1" smtClean="0"/>
              <a:t>NetworkAnalyzer</a:t>
            </a:r>
            <a:r>
              <a:rPr lang="en-US" dirty="0" smtClean="0"/>
              <a:t>, </a:t>
            </a:r>
            <a:r>
              <a:rPr lang="en-US" dirty="0" err="1"/>
              <a:t>NetworkPrioritizer</a:t>
            </a:r>
            <a:endParaRPr lang="en-US" dirty="0"/>
          </a:p>
          <a:p>
            <a:pPr lvl="1"/>
            <a:endParaRPr lang="en-US" dirty="0"/>
          </a:p>
        </p:txBody>
      </p:sp>
      <p:sp>
        <p:nvSpPr>
          <p:cNvPr id="6" name="Title 1"/>
          <p:cNvSpPr>
            <a:spLocks noGrp="1"/>
          </p:cNvSpPr>
          <p:nvPr>
            <p:ph type="title"/>
          </p:nvPr>
        </p:nvSpPr>
        <p:spPr>
          <a:xfrm>
            <a:off x="919163" y="29882"/>
            <a:ext cx="7996237" cy="850900"/>
          </a:xfrm>
        </p:spPr>
        <p:txBody>
          <a:bodyPr/>
          <a:lstStyle/>
          <a:p>
            <a:r>
              <a:rPr lang="en-US" sz="5400" b="1" dirty="0" smtClean="0"/>
              <a:t>Introductions</a:t>
            </a:r>
            <a:endParaRPr lang="en-US" sz="5400" b="1" dirty="0"/>
          </a:p>
        </p:txBody>
      </p:sp>
    </p:spTree>
    <p:extLst>
      <p:ext uri="{BB962C8B-B14F-4D97-AF65-F5344CB8AC3E}">
        <p14:creationId xmlns:p14="http://schemas.microsoft.com/office/powerpoint/2010/main" val="1905172244"/>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919163" y="119528"/>
            <a:ext cx="7996237" cy="850900"/>
          </a:xfrm>
        </p:spPr>
        <p:txBody>
          <a:bodyPr/>
          <a:lstStyle/>
          <a:p>
            <a:r>
              <a:rPr lang="en-US" b="1" dirty="0" smtClean="0"/>
              <a:t>Depiction</a:t>
            </a:r>
            <a:endParaRPr lang="en-US" b="1" dirty="0"/>
          </a:p>
        </p:txBody>
      </p:sp>
      <p:sp>
        <p:nvSpPr>
          <p:cNvPr id="3" name="Content Placeholder 2"/>
          <p:cNvSpPr>
            <a:spLocks noGrp="1"/>
          </p:cNvSpPr>
          <p:nvPr>
            <p:ph idx="1"/>
          </p:nvPr>
        </p:nvSpPr>
        <p:spPr/>
        <p:txBody>
          <a:bodyPr/>
          <a:lstStyle/>
          <a:p>
            <a:r>
              <a:rPr lang="en-US" dirty="0" smtClean="0">
                <a:latin typeface="Arial"/>
                <a:cs typeface="Arial"/>
              </a:rPr>
              <a:t>Various ways to depict biological networks:</a:t>
            </a:r>
          </a:p>
          <a:p>
            <a:pPr lvl="1"/>
            <a:r>
              <a:rPr lang="en-US" dirty="0" smtClean="0">
                <a:latin typeface="Arial"/>
                <a:cs typeface="Arial"/>
              </a:rPr>
              <a:t>Node-Link (graph) representation</a:t>
            </a:r>
          </a:p>
          <a:p>
            <a:pPr lvl="1"/>
            <a:r>
              <a:rPr lang="en-US" dirty="0" smtClean="0">
                <a:latin typeface="Arial"/>
                <a:cs typeface="Arial"/>
              </a:rPr>
              <a:t>Partitioned Node-Link representation</a:t>
            </a:r>
          </a:p>
          <a:p>
            <a:pPr lvl="1"/>
            <a:r>
              <a:rPr lang="en-US" dirty="0" smtClean="0">
                <a:latin typeface="Arial"/>
                <a:cs typeface="Arial"/>
              </a:rPr>
              <a:t>Matrix representation</a:t>
            </a:r>
          </a:p>
          <a:p>
            <a:pPr lvl="2"/>
            <a:r>
              <a:rPr lang="en-US" dirty="0" smtClean="0">
                <a:latin typeface="Arial"/>
                <a:cs typeface="Arial"/>
              </a:rPr>
              <a:t>Can be useful for very dense networks</a:t>
            </a:r>
          </a:p>
          <a:p>
            <a:pPr lvl="2"/>
            <a:r>
              <a:rPr lang="en-US" dirty="0" smtClean="0">
                <a:latin typeface="Arial"/>
                <a:cs typeface="Arial"/>
              </a:rPr>
              <a:t>Can also map information into cells of matrix</a:t>
            </a:r>
          </a:p>
          <a:p>
            <a:pPr lvl="3"/>
            <a:r>
              <a:rPr lang="en-US" dirty="0" smtClean="0">
                <a:latin typeface="Arial"/>
                <a:cs typeface="Arial"/>
              </a:rPr>
              <a:t>e.g. degree, color scale (heat map)</a:t>
            </a:r>
          </a:p>
          <a:p>
            <a:pPr lvl="1"/>
            <a:r>
              <a:rPr lang="en-US" dirty="0" smtClean="0">
                <a:latin typeface="Arial"/>
                <a:cs typeface="Arial"/>
              </a:rPr>
              <a:t>Hierarchical reduction to 1D</a:t>
            </a:r>
          </a:p>
          <a:p>
            <a:pPr lvl="1"/>
            <a:r>
              <a:rPr lang="en-US" dirty="0" smtClean="0">
                <a:latin typeface="Arial"/>
                <a:cs typeface="Arial"/>
              </a:rPr>
              <a:t>Orthogonal 1D representation of nodes/edges</a:t>
            </a:r>
          </a:p>
        </p:txBody>
      </p:sp>
      <p:pic>
        <p:nvPicPr>
          <p:cNvPr id="7" name="Picture 6" descr="combined_scores_good.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7563" y="1042913"/>
            <a:ext cx="8429570" cy="5282237"/>
          </a:xfrm>
          <a:prstGeom prst="rect">
            <a:avLst/>
          </a:prstGeom>
          <a:ln>
            <a:noFill/>
          </a:ln>
          <a:effectLst>
            <a:outerShdw blurRad="292100" dist="139700" dir="2700000" algn="tl" rotWithShape="0">
              <a:srgbClr val="333333">
                <a:alpha val="65000"/>
              </a:srgbClr>
            </a:outerShdw>
          </a:effectLst>
        </p:spPr>
      </p:pic>
      <p:pic>
        <p:nvPicPr>
          <p:cNvPr id="8" name="Picture 7" descr="combined_scores_good2.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8169" y="1037731"/>
            <a:ext cx="8647231" cy="5418631"/>
          </a:xfrm>
          <a:prstGeom prst="rect">
            <a:avLst/>
          </a:prstGeom>
          <a:ln>
            <a:noFill/>
          </a:ln>
          <a:effectLst>
            <a:outerShdw blurRad="292100" dist="139700" dir="2700000" algn="tl" rotWithShape="0">
              <a:srgbClr val="333333">
                <a:alpha val="65000"/>
              </a:srgbClr>
            </a:outerShdw>
          </a:effectLst>
        </p:spPr>
      </p:pic>
      <p:pic>
        <p:nvPicPr>
          <p:cNvPr id="9" name="Picture 8" descr="combined_scores_good.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97968" y="995418"/>
            <a:ext cx="5580624" cy="5470942"/>
          </a:xfrm>
          <a:prstGeom prst="rect">
            <a:avLst/>
          </a:prstGeom>
          <a:ln>
            <a:noFill/>
          </a:ln>
          <a:effectLst>
            <a:outerShdw blurRad="292100" dist="139700" dir="2700000" algn="tl" rotWithShape="0">
              <a:srgbClr val="333333">
                <a:alpha val="65000"/>
              </a:srgbClr>
            </a:outerShdw>
          </a:effectLst>
        </p:spPr>
      </p:pic>
      <p:pic>
        <p:nvPicPr>
          <p:cNvPr id="4" name="Picture 3"/>
          <p:cNvPicPr>
            <a:picLocks noChangeAspect="1"/>
          </p:cNvPicPr>
          <p:nvPr/>
        </p:nvPicPr>
        <p:blipFill>
          <a:blip r:embed="rId6"/>
          <a:stretch>
            <a:fillRect/>
          </a:stretch>
        </p:blipFill>
        <p:spPr>
          <a:xfrm>
            <a:off x="1124323" y="1037732"/>
            <a:ext cx="7242735" cy="5518274"/>
          </a:xfrm>
          <a:prstGeom prst="rect">
            <a:avLst/>
          </a:prstGeom>
        </p:spPr>
      </p:pic>
      <p:pic>
        <p:nvPicPr>
          <p:cNvPr id="5" name="Picture 4"/>
          <p:cNvPicPr>
            <a:picLocks noChangeAspect="1"/>
          </p:cNvPicPr>
          <p:nvPr/>
        </p:nvPicPr>
        <p:blipFill rotWithShape="1">
          <a:blip r:embed="rId7"/>
          <a:srcRect b="13317"/>
          <a:stretch/>
        </p:blipFill>
        <p:spPr>
          <a:xfrm>
            <a:off x="1905541" y="1037733"/>
            <a:ext cx="5702300" cy="5363068"/>
          </a:xfrm>
          <a:prstGeom prst="rect">
            <a:avLst/>
          </a:prstGeom>
        </p:spPr>
      </p:pic>
    </p:spTree>
    <p:extLst>
      <p:ext uri="{BB962C8B-B14F-4D97-AF65-F5344CB8AC3E}">
        <p14:creationId xmlns:p14="http://schemas.microsoft.com/office/powerpoint/2010/main" val="1170023468"/>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subTnLst>
                                    <p:set>
                                      <p:cBhvr override="childStyle">
                                        <p:cTn dur="1" fill="hold" display="0" masterRel="nextClick" afterEffect="1"/>
                                        <p:tgtEl>
                                          <p:spTgt spid="7"/>
                                        </p:tgtEl>
                                        <p:attrNameLst>
                                          <p:attrName>style.visibility</p:attrName>
                                        </p:attrNameLst>
                                      </p:cBhvr>
                                      <p:to>
                                        <p:strVal val="hidden"/>
                                      </p:to>
                                    </p:set>
                                  </p:sub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p:cTn id="18" dur="500" fill="hold"/>
                                        <p:tgtEl>
                                          <p:spTgt spid="8"/>
                                        </p:tgtEl>
                                        <p:attrNameLst>
                                          <p:attrName>ppt_w</p:attrName>
                                        </p:attrNameLst>
                                      </p:cBhvr>
                                      <p:tavLst>
                                        <p:tav tm="0">
                                          <p:val>
                                            <p:fltVal val="0"/>
                                          </p:val>
                                        </p:tav>
                                        <p:tav tm="100000">
                                          <p:val>
                                            <p:strVal val="#ppt_w"/>
                                          </p:val>
                                        </p:tav>
                                      </p:tavLst>
                                    </p:anim>
                                    <p:anim calcmode="lin" valueType="num">
                                      <p:cBhvr>
                                        <p:cTn id="19" dur="500" fill="hold"/>
                                        <p:tgtEl>
                                          <p:spTgt spid="8"/>
                                        </p:tgtEl>
                                        <p:attrNameLst>
                                          <p:attrName>ppt_h</p:attrName>
                                        </p:attrNameLst>
                                      </p:cBhvr>
                                      <p:tavLst>
                                        <p:tav tm="0">
                                          <p:val>
                                            <p:fltVal val="0"/>
                                          </p:val>
                                        </p:tav>
                                        <p:tav tm="100000">
                                          <p:val>
                                            <p:strVal val="#ppt_h"/>
                                          </p:val>
                                        </p:tav>
                                      </p:tavLst>
                                    </p:anim>
                                    <p:animEffect transition="in" filter="fade">
                                      <p:cBhvr>
                                        <p:cTn id="20" dur="500"/>
                                        <p:tgtEl>
                                          <p:spTgt spid="8"/>
                                        </p:tgtEl>
                                      </p:cBhvr>
                                    </p:animEffect>
                                  </p:childTnLst>
                                  <p:subTnLst>
                                    <p:set>
                                      <p:cBhvr override="childStyle">
                                        <p:cTn dur="1" fill="hold" display="0" masterRel="nextClick" afterEffect="1"/>
                                        <p:tgtEl>
                                          <p:spTgt spid="8"/>
                                        </p:tgtEl>
                                        <p:attrNameLst>
                                          <p:attrName>style.visibility</p:attrName>
                                        </p:attrNameLst>
                                      </p:cBhvr>
                                      <p:to>
                                        <p:strVal val="hidden"/>
                                      </p:to>
                                    </p:set>
                                  </p:sub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p:cTn id="35" dur="500" fill="hold"/>
                                        <p:tgtEl>
                                          <p:spTgt spid="9"/>
                                        </p:tgtEl>
                                        <p:attrNameLst>
                                          <p:attrName>ppt_w</p:attrName>
                                        </p:attrNameLst>
                                      </p:cBhvr>
                                      <p:tavLst>
                                        <p:tav tm="0">
                                          <p:val>
                                            <p:fltVal val="0"/>
                                          </p:val>
                                        </p:tav>
                                        <p:tav tm="100000">
                                          <p:val>
                                            <p:strVal val="#ppt_w"/>
                                          </p:val>
                                        </p:tav>
                                      </p:tavLst>
                                    </p:anim>
                                    <p:anim calcmode="lin" valueType="num">
                                      <p:cBhvr>
                                        <p:cTn id="36" dur="500" fill="hold"/>
                                        <p:tgtEl>
                                          <p:spTgt spid="9"/>
                                        </p:tgtEl>
                                        <p:attrNameLst>
                                          <p:attrName>ppt_h</p:attrName>
                                        </p:attrNameLst>
                                      </p:cBhvr>
                                      <p:tavLst>
                                        <p:tav tm="0">
                                          <p:val>
                                            <p:fltVal val="0"/>
                                          </p:val>
                                        </p:tav>
                                        <p:tav tm="100000">
                                          <p:val>
                                            <p:strVal val="#ppt_h"/>
                                          </p:val>
                                        </p:tav>
                                      </p:tavLst>
                                    </p:anim>
                                    <p:animEffect transition="in" filter="fade">
                                      <p:cBhvr>
                                        <p:cTn id="37" dur="500"/>
                                        <p:tgtEl>
                                          <p:spTgt spid="9"/>
                                        </p:tgtEl>
                                      </p:cBhvr>
                                    </p:animEffect>
                                  </p:childTnLst>
                                  <p:subTnLst>
                                    <p:set>
                                      <p:cBhvr override="childStyle">
                                        <p:cTn dur="1" fill="hold" display="0" masterRel="nextClick" afterEffect="1"/>
                                        <p:tgtEl>
                                          <p:spTgt spid="9"/>
                                        </p:tgtEl>
                                        <p:attrNameLst>
                                          <p:attrName>style.visibility</p:attrName>
                                        </p:attrNameLst>
                                      </p:cBhvr>
                                      <p:to>
                                        <p:strVal val="hidden"/>
                                      </p:to>
                                    </p:set>
                                  </p:sub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nodeType="clickEffect">
                                  <p:stCondLst>
                                    <p:cond delay="0"/>
                                  </p:stCondLst>
                                  <p:childTnLst>
                                    <p:set>
                                      <p:cBhvr>
                                        <p:cTn id="45" dur="1" fill="hold">
                                          <p:stCondLst>
                                            <p:cond delay="0"/>
                                          </p:stCondLst>
                                        </p:cTn>
                                        <p:tgtEl>
                                          <p:spTgt spid="5"/>
                                        </p:tgtEl>
                                        <p:attrNameLst>
                                          <p:attrName>style.visibility</p:attrName>
                                        </p:attrNameLst>
                                      </p:cBhvr>
                                      <p:to>
                                        <p:strVal val="visible"/>
                                      </p:to>
                                    </p:set>
                                    <p:anim calcmode="lin" valueType="num">
                                      <p:cBhvr>
                                        <p:cTn id="46" dur="500" fill="hold"/>
                                        <p:tgtEl>
                                          <p:spTgt spid="5"/>
                                        </p:tgtEl>
                                        <p:attrNameLst>
                                          <p:attrName>ppt_w</p:attrName>
                                        </p:attrNameLst>
                                      </p:cBhvr>
                                      <p:tavLst>
                                        <p:tav tm="0">
                                          <p:val>
                                            <p:fltVal val="0"/>
                                          </p:val>
                                        </p:tav>
                                        <p:tav tm="100000">
                                          <p:val>
                                            <p:strVal val="#ppt_w"/>
                                          </p:val>
                                        </p:tav>
                                      </p:tavLst>
                                    </p:anim>
                                    <p:anim calcmode="lin" valueType="num">
                                      <p:cBhvr>
                                        <p:cTn id="47" dur="500" fill="hold"/>
                                        <p:tgtEl>
                                          <p:spTgt spid="5"/>
                                        </p:tgtEl>
                                        <p:attrNameLst>
                                          <p:attrName>ppt_h</p:attrName>
                                        </p:attrNameLst>
                                      </p:cBhvr>
                                      <p:tavLst>
                                        <p:tav tm="0">
                                          <p:val>
                                            <p:fltVal val="0"/>
                                          </p:val>
                                        </p:tav>
                                        <p:tav tm="100000">
                                          <p:val>
                                            <p:strVal val="#ppt_h"/>
                                          </p:val>
                                        </p:tav>
                                      </p:tavLst>
                                    </p:anim>
                                    <p:animEffect transition="in" filter="fade">
                                      <p:cBhvr>
                                        <p:cTn id="48" dur="500"/>
                                        <p:tgtEl>
                                          <p:spTgt spid="5"/>
                                        </p:tgtEl>
                                      </p:cBhvr>
                                    </p:animEffect>
                                  </p:childTnLst>
                                  <p:subTnLst>
                                    <p:set>
                                      <p:cBhvr override="childStyle">
                                        <p:cTn dur="1" fill="hold" display="0" masterRel="nextClick" afterEffect="1"/>
                                        <p:tgtEl>
                                          <p:spTgt spid="5"/>
                                        </p:tgtEl>
                                        <p:attrNameLst>
                                          <p:attrName>style.visibility</p:attrName>
                                        </p:attrNameLst>
                                      </p:cBhvr>
                                      <p:to>
                                        <p:strVal val="hidden"/>
                                      </p:to>
                                    </p:set>
                                  </p:sub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53" presetClass="entr" presetSubtype="16" fill="hold" nodeType="clickEffect">
                                  <p:stCondLst>
                                    <p:cond delay="0"/>
                                  </p:stCondLst>
                                  <p:childTnLst>
                                    <p:set>
                                      <p:cBhvr>
                                        <p:cTn id="56" dur="1" fill="hold">
                                          <p:stCondLst>
                                            <p:cond delay="0"/>
                                          </p:stCondLst>
                                        </p:cTn>
                                        <p:tgtEl>
                                          <p:spTgt spid="4"/>
                                        </p:tgtEl>
                                        <p:attrNameLst>
                                          <p:attrName>style.visibility</p:attrName>
                                        </p:attrNameLst>
                                      </p:cBhvr>
                                      <p:to>
                                        <p:strVal val="visible"/>
                                      </p:to>
                                    </p:set>
                                    <p:anim calcmode="lin" valueType="num">
                                      <p:cBhvr>
                                        <p:cTn id="57" dur="500" fill="hold"/>
                                        <p:tgtEl>
                                          <p:spTgt spid="4"/>
                                        </p:tgtEl>
                                        <p:attrNameLst>
                                          <p:attrName>ppt_w</p:attrName>
                                        </p:attrNameLst>
                                      </p:cBhvr>
                                      <p:tavLst>
                                        <p:tav tm="0">
                                          <p:val>
                                            <p:fltVal val="0"/>
                                          </p:val>
                                        </p:tav>
                                        <p:tav tm="100000">
                                          <p:val>
                                            <p:strVal val="#ppt_w"/>
                                          </p:val>
                                        </p:tav>
                                      </p:tavLst>
                                    </p:anim>
                                    <p:anim calcmode="lin" valueType="num">
                                      <p:cBhvr>
                                        <p:cTn id="58" dur="500" fill="hold"/>
                                        <p:tgtEl>
                                          <p:spTgt spid="4"/>
                                        </p:tgtEl>
                                        <p:attrNameLst>
                                          <p:attrName>ppt_h</p:attrName>
                                        </p:attrNameLst>
                                      </p:cBhvr>
                                      <p:tavLst>
                                        <p:tav tm="0">
                                          <p:val>
                                            <p:fltVal val="0"/>
                                          </p:val>
                                        </p:tav>
                                        <p:tav tm="100000">
                                          <p:val>
                                            <p:strVal val="#ppt_h"/>
                                          </p:val>
                                        </p:tav>
                                      </p:tavLst>
                                    </p:anim>
                                    <p:animEffect transition="in" filter="fade">
                                      <p:cBhvr>
                                        <p:cTn id="5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itle 1"/>
          <p:cNvSpPr>
            <a:spLocks noGrp="1"/>
          </p:cNvSpPr>
          <p:nvPr>
            <p:ph type="title"/>
          </p:nvPr>
        </p:nvSpPr>
        <p:spPr>
          <a:xfrm>
            <a:off x="919163" y="104587"/>
            <a:ext cx="7996237" cy="850900"/>
          </a:xfrm>
        </p:spPr>
        <p:txBody>
          <a:bodyPr/>
          <a:lstStyle/>
          <a:p>
            <a:pPr eaLnBrk="1" hangingPunct="1"/>
            <a:r>
              <a:rPr lang="en-US" b="1" dirty="0">
                <a:cs typeface="Arial"/>
              </a:rPr>
              <a:t>Data </a:t>
            </a:r>
            <a:r>
              <a:rPr lang="en-US" b="1" dirty="0" smtClean="0">
                <a:cs typeface="Arial"/>
              </a:rPr>
              <a:t>Mapping</a:t>
            </a:r>
            <a:endParaRPr lang="en-US" b="1" dirty="0">
              <a:cs typeface="Arial"/>
            </a:endParaRPr>
          </a:p>
        </p:txBody>
      </p:sp>
      <p:sp>
        <p:nvSpPr>
          <p:cNvPr id="3" name="Content Placeholder 2"/>
          <p:cNvSpPr>
            <a:spLocks noGrp="1"/>
          </p:cNvSpPr>
          <p:nvPr>
            <p:ph idx="1"/>
          </p:nvPr>
        </p:nvSpPr>
        <p:spPr/>
        <p:txBody>
          <a:bodyPr>
            <a:normAutofit lnSpcReduction="10000"/>
          </a:bodyPr>
          <a:lstStyle/>
          <a:p>
            <a:pPr eaLnBrk="1" hangingPunct="1">
              <a:defRPr/>
            </a:pPr>
            <a:r>
              <a:rPr lang="en-US" dirty="0" smtClean="0">
                <a:latin typeface="Arial"/>
                <a:ea typeface="+mn-ea"/>
                <a:cs typeface="Arial"/>
              </a:rPr>
              <a:t>Mapping of data values associated with graph elements onto graph visuals</a:t>
            </a:r>
          </a:p>
          <a:p>
            <a:pPr eaLnBrk="1" hangingPunct="1">
              <a:defRPr/>
            </a:pPr>
            <a:r>
              <a:rPr lang="en-US" dirty="0" smtClean="0">
                <a:latin typeface="Arial"/>
                <a:ea typeface="+mn-ea"/>
                <a:cs typeface="Arial"/>
              </a:rPr>
              <a:t>Visual attributes</a:t>
            </a:r>
          </a:p>
          <a:p>
            <a:pPr lvl="1" eaLnBrk="1" hangingPunct="1">
              <a:defRPr/>
            </a:pPr>
            <a:r>
              <a:rPr lang="en-US" dirty="0" smtClean="0">
                <a:latin typeface="Arial"/>
                <a:cs typeface="Arial"/>
              </a:rPr>
              <a:t>Node fill color, border color, border width, size, shape, opacity, label</a:t>
            </a:r>
          </a:p>
          <a:p>
            <a:pPr lvl="1" eaLnBrk="1" hangingPunct="1">
              <a:defRPr/>
            </a:pPr>
            <a:r>
              <a:rPr lang="en-US" dirty="0" smtClean="0">
                <a:latin typeface="Arial"/>
                <a:cs typeface="Arial"/>
              </a:rPr>
              <a:t>Edge type, color, width, ending type, ending size, ending color</a:t>
            </a:r>
          </a:p>
          <a:p>
            <a:pPr eaLnBrk="1" hangingPunct="1">
              <a:defRPr/>
            </a:pPr>
            <a:r>
              <a:rPr lang="en-US" dirty="0" smtClean="0">
                <a:latin typeface="Arial"/>
                <a:ea typeface="+mn-ea"/>
                <a:cs typeface="Arial"/>
              </a:rPr>
              <a:t>Mapping types</a:t>
            </a:r>
          </a:p>
          <a:p>
            <a:pPr lvl="1" eaLnBrk="1" hangingPunct="1">
              <a:defRPr/>
            </a:pPr>
            <a:r>
              <a:rPr lang="en-US" dirty="0" err="1" smtClean="0">
                <a:latin typeface="Arial"/>
                <a:cs typeface="Arial"/>
              </a:rPr>
              <a:t>Passthrough</a:t>
            </a:r>
            <a:r>
              <a:rPr lang="en-US" dirty="0" smtClean="0">
                <a:latin typeface="Arial"/>
                <a:cs typeface="Arial"/>
              </a:rPr>
              <a:t> (labels)</a:t>
            </a:r>
          </a:p>
          <a:p>
            <a:pPr lvl="1" eaLnBrk="1" hangingPunct="1">
              <a:defRPr/>
            </a:pPr>
            <a:r>
              <a:rPr lang="en-US" dirty="0" smtClean="0">
                <a:latin typeface="Arial"/>
                <a:cs typeface="Arial"/>
              </a:rPr>
              <a:t>Continuous (numeric values)</a:t>
            </a:r>
          </a:p>
          <a:p>
            <a:pPr lvl="1" eaLnBrk="1" hangingPunct="1">
              <a:defRPr/>
            </a:pPr>
            <a:r>
              <a:rPr lang="en-US" dirty="0" smtClean="0">
                <a:latin typeface="Arial"/>
                <a:cs typeface="Arial"/>
              </a:rPr>
              <a:t>Discrete (categories)</a:t>
            </a:r>
          </a:p>
        </p:txBody>
      </p:sp>
      <p:pic>
        <p:nvPicPr>
          <p:cNvPr id="5" name="Picture 4" descr="GalVizMap1.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77863" y="850900"/>
            <a:ext cx="8466137" cy="560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GalVizMap2.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77863" y="850900"/>
            <a:ext cx="8466137" cy="560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GalVizMap3.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77863" y="850900"/>
            <a:ext cx="8466137" cy="560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GalVizMap4.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77863" y="850900"/>
            <a:ext cx="8466137" cy="560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GalVizMap5.pn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77863" y="850900"/>
            <a:ext cx="8466137" cy="560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GalVizMap6.pn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77863" y="850900"/>
            <a:ext cx="8466137" cy="560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p:cNvPicPr>
            <a:picLocks noChangeAspect="1"/>
          </p:cNvPicPr>
          <p:nvPr/>
        </p:nvPicPr>
        <p:blipFill>
          <a:blip r:embed="rId9">
            <a:extLst>
              <a:ext uri="{28A0092B-C50C-407E-A947-70E740481C1C}">
                <a14:useLocalDpi xmlns:a14="http://schemas.microsoft.com/office/drawing/2010/main" val="0"/>
              </a:ext>
            </a:extLst>
          </a:blip>
          <a:stretch>
            <a:fillRect/>
          </a:stretch>
        </p:blipFill>
        <p:spPr bwMode="auto">
          <a:xfrm>
            <a:off x="971345" y="991066"/>
            <a:ext cx="2227672" cy="1436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p:cNvPicPr>
            <a:picLocks noChangeAspect="1"/>
          </p:cNvPicPr>
          <p:nvPr/>
        </p:nvPicPr>
        <p:blipFill>
          <a:blip r:embed="rId10">
            <a:extLst>
              <a:ext uri="{28A0092B-C50C-407E-A947-70E740481C1C}">
                <a14:useLocalDpi xmlns:a14="http://schemas.microsoft.com/office/drawing/2010/main" val="0"/>
              </a:ext>
            </a:extLst>
          </a:blip>
          <a:stretch>
            <a:fillRect/>
          </a:stretch>
        </p:blipFill>
        <p:spPr bwMode="auto">
          <a:xfrm>
            <a:off x="919163" y="944746"/>
            <a:ext cx="2332037" cy="1513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par>
                          <p:cTn id="8" fill="hold" nodeType="afterGroup">
                            <p:stCondLst>
                              <p:cond delay="1000"/>
                            </p:stCondLst>
                            <p:childTnLst>
                              <p:par>
                                <p:cTn id="9" presetID="10" presetClass="entr" presetSubtype="0" fill="hold" nodeType="afterEffect">
                                  <p:stCondLst>
                                    <p:cond delay="200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childTnLst>
                                </p:cTn>
                              </p:par>
                            </p:childTnLst>
                          </p:cTn>
                        </p:par>
                        <p:par>
                          <p:cTn id="12" fill="hold" nodeType="afterGroup">
                            <p:stCondLst>
                              <p:cond delay="4000"/>
                            </p:stCondLst>
                            <p:childTnLst>
                              <p:par>
                                <p:cTn id="13" presetID="10" presetClass="entr" presetSubtype="0" fill="hold" nodeType="afterEffect">
                                  <p:stCondLst>
                                    <p:cond delay="200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1000"/>
                                        <p:tgtEl>
                                          <p:spTgt spid="7"/>
                                        </p:tgtEl>
                                      </p:cBhvr>
                                    </p:animEffect>
                                  </p:childTnLst>
                                </p:cTn>
                              </p:par>
                            </p:childTnLst>
                          </p:cTn>
                        </p:par>
                        <p:par>
                          <p:cTn id="16" fill="hold" nodeType="afterGroup">
                            <p:stCondLst>
                              <p:cond delay="7000"/>
                            </p:stCondLst>
                            <p:childTnLst>
                              <p:par>
                                <p:cTn id="17" presetID="10" presetClass="entr" presetSubtype="0" fill="hold" nodeType="afterEffect">
                                  <p:stCondLst>
                                    <p:cond delay="200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childTnLst>
                                </p:cTn>
                              </p:par>
                              <p:par>
                                <p:cTn id="20" presetID="10" presetClass="entr" presetSubtype="0" fill="hold" nodeType="withEffect">
                                  <p:stCondLst>
                                    <p:cond delay="200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childTnLst>
                                </p:cTn>
                              </p:par>
                            </p:childTnLst>
                          </p:cTn>
                        </p:par>
                        <p:par>
                          <p:cTn id="23" fill="hold" nodeType="afterGroup">
                            <p:stCondLst>
                              <p:cond delay="10000"/>
                            </p:stCondLst>
                            <p:childTnLst>
                              <p:par>
                                <p:cTn id="24" presetID="10" presetClass="exit" presetSubtype="0" fill="hold" nodeType="afterEffect">
                                  <p:stCondLst>
                                    <p:cond delay="2000"/>
                                  </p:stCondLst>
                                  <p:childTnLst>
                                    <p:animEffect transition="out" filter="fade">
                                      <p:cBhvr>
                                        <p:cTn id="25" dur="2000"/>
                                        <p:tgtEl>
                                          <p:spTgt spid="11"/>
                                        </p:tgtEl>
                                      </p:cBhvr>
                                    </p:animEffect>
                                    <p:set>
                                      <p:cBhvr>
                                        <p:cTn id="26" dur="1" fill="hold">
                                          <p:stCondLst>
                                            <p:cond delay="1999"/>
                                          </p:stCondLst>
                                        </p:cTn>
                                        <p:tgtEl>
                                          <p:spTgt spid="11"/>
                                        </p:tgtEl>
                                        <p:attrNameLst>
                                          <p:attrName>style.visibility</p:attrName>
                                        </p:attrNameLst>
                                      </p:cBhvr>
                                      <p:to>
                                        <p:strVal val="hidden"/>
                                      </p:to>
                                    </p:set>
                                  </p:childTnLst>
                                </p:cTn>
                              </p:par>
                            </p:childTnLst>
                          </p:cTn>
                        </p:par>
                        <p:par>
                          <p:cTn id="27" fill="hold" nodeType="afterGroup">
                            <p:stCondLst>
                              <p:cond delay="14000"/>
                            </p:stCondLst>
                            <p:childTnLst>
                              <p:par>
                                <p:cTn id="28" presetID="10" presetClass="entr" presetSubtype="0" fill="hold" nodeType="afterEffect">
                                  <p:stCondLst>
                                    <p:cond delay="100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1000"/>
                                        <p:tgtEl>
                                          <p:spTgt spid="9"/>
                                        </p:tgtEl>
                                      </p:cBhvr>
                                    </p:animEffect>
                                  </p:childTnLst>
                                </p:cTn>
                              </p:par>
                              <p:par>
                                <p:cTn id="31" presetID="10" presetClass="entr" presetSubtype="0" fill="hold" nodeType="withEffect">
                                  <p:stCondLst>
                                    <p:cond delay="200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1000"/>
                                        <p:tgtEl>
                                          <p:spTgt spid="12"/>
                                        </p:tgtEl>
                                      </p:cBhvr>
                                    </p:animEffect>
                                  </p:childTnLst>
                                </p:cTn>
                              </p:par>
                            </p:childTnLst>
                          </p:cTn>
                        </p:par>
                        <p:par>
                          <p:cTn id="34" fill="hold" nodeType="afterGroup">
                            <p:stCondLst>
                              <p:cond delay="17000"/>
                            </p:stCondLst>
                            <p:childTnLst>
                              <p:par>
                                <p:cTn id="35" presetID="10" presetClass="exit" presetSubtype="0" fill="hold" nodeType="afterEffect">
                                  <p:stCondLst>
                                    <p:cond delay="2000"/>
                                  </p:stCondLst>
                                  <p:childTnLst>
                                    <p:animEffect transition="out" filter="fade">
                                      <p:cBhvr>
                                        <p:cTn id="36" dur="2000"/>
                                        <p:tgtEl>
                                          <p:spTgt spid="12"/>
                                        </p:tgtEl>
                                      </p:cBhvr>
                                    </p:animEffect>
                                    <p:set>
                                      <p:cBhvr>
                                        <p:cTn id="37" dur="1" fill="hold">
                                          <p:stCondLst>
                                            <p:cond delay="1999"/>
                                          </p:stCondLst>
                                        </p:cTn>
                                        <p:tgtEl>
                                          <p:spTgt spid="12"/>
                                        </p:tgtEl>
                                        <p:attrNameLst>
                                          <p:attrName>style.visibility</p:attrName>
                                        </p:attrNameLst>
                                      </p:cBhvr>
                                      <p:to>
                                        <p:strVal val="hidden"/>
                                      </p:to>
                                    </p:set>
                                  </p:childTnLst>
                                </p:cTn>
                              </p:par>
                            </p:childTnLst>
                          </p:cTn>
                        </p:par>
                        <p:par>
                          <p:cTn id="38" fill="hold" nodeType="afterGroup">
                            <p:stCondLst>
                              <p:cond delay="21000"/>
                            </p:stCondLst>
                            <p:childTnLst>
                              <p:par>
                                <p:cTn id="39" presetID="10" presetClass="entr" presetSubtype="0" fill="hold" nodeType="after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fade">
                                      <p:cBhvr>
                                        <p:cTn id="41"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Content Placeholder 2"/>
          <p:cNvSpPr>
            <a:spLocks noGrp="1"/>
          </p:cNvSpPr>
          <p:nvPr>
            <p:ph idx="1"/>
          </p:nvPr>
        </p:nvSpPr>
        <p:spPr/>
        <p:txBody>
          <a:bodyPr/>
          <a:lstStyle/>
          <a:p>
            <a:pPr eaLnBrk="1" hangingPunct="1"/>
            <a:r>
              <a:rPr lang="en-US" dirty="0">
                <a:latin typeface="Arial"/>
                <a:cs typeface="Arial"/>
              </a:rPr>
              <a:t>Avoid cluttering your visualization with too much data</a:t>
            </a:r>
          </a:p>
          <a:p>
            <a:pPr lvl="1" eaLnBrk="1" hangingPunct="1"/>
            <a:r>
              <a:rPr lang="en-US" dirty="0" smtClean="0">
                <a:latin typeface="Arial"/>
                <a:ea typeface="ＭＳ Ｐゴシック" charset="0"/>
                <a:cs typeface="Arial"/>
              </a:rPr>
              <a:t>Highlight meaningful </a:t>
            </a:r>
            <a:r>
              <a:rPr lang="en-US" dirty="0">
                <a:latin typeface="Arial"/>
                <a:ea typeface="ＭＳ Ｐゴシック" charset="0"/>
                <a:cs typeface="Arial"/>
              </a:rPr>
              <a:t>differences</a:t>
            </a:r>
          </a:p>
          <a:p>
            <a:pPr lvl="1" eaLnBrk="1" hangingPunct="1"/>
            <a:r>
              <a:rPr lang="en-US" dirty="0" smtClean="0">
                <a:latin typeface="Arial"/>
                <a:ea typeface="ＭＳ Ｐゴシック" charset="0"/>
                <a:cs typeface="Arial"/>
              </a:rPr>
              <a:t>Avoid confusing </a:t>
            </a:r>
            <a:r>
              <a:rPr lang="en-US" dirty="0">
                <a:latin typeface="Arial"/>
                <a:ea typeface="ＭＳ Ｐゴシック" charset="0"/>
                <a:cs typeface="Arial"/>
              </a:rPr>
              <a:t>the viewer</a:t>
            </a:r>
          </a:p>
          <a:p>
            <a:pPr lvl="1" eaLnBrk="1" hangingPunct="1"/>
            <a:r>
              <a:rPr lang="en-US" dirty="0" smtClean="0">
                <a:latin typeface="Arial"/>
                <a:ea typeface="ＭＳ Ｐゴシック" charset="0"/>
                <a:cs typeface="Arial"/>
              </a:rPr>
              <a:t>Consider creating </a:t>
            </a:r>
            <a:r>
              <a:rPr lang="en-US" dirty="0">
                <a:latin typeface="Arial"/>
                <a:ea typeface="ＭＳ Ｐゴシック" charset="0"/>
                <a:cs typeface="Arial"/>
              </a:rPr>
              <a:t>multiple </a:t>
            </a:r>
            <a:r>
              <a:rPr lang="en-US" dirty="0" smtClean="0">
                <a:latin typeface="Arial"/>
                <a:ea typeface="ＭＳ Ｐゴシック" charset="0"/>
                <a:cs typeface="Arial"/>
              </a:rPr>
              <a:t>network images</a:t>
            </a:r>
            <a:endParaRPr lang="en-US" dirty="0">
              <a:latin typeface="Arial"/>
              <a:ea typeface="ＭＳ Ｐゴシック" charset="0"/>
              <a:cs typeface="Arial"/>
            </a:endParaRPr>
          </a:p>
        </p:txBody>
      </p:sp>
      <p:sp>
        <p:nvSpPr>
          <p:cNvPr id="4" name="Title 1"/>
          <p:cNvSpPr txBox="1">
            <a:spLocks/>
          </p:cNvSpPr>
          <p:nvPr/>
        </p:nvSpPr>
        <p:spPr>
          <a:xfrm>
            <a:off x="919163" y="104587"/>
            <a:ext cx="7996237" cy="850900"/>
          </a:xfrm>
          <a:prstGeom prst="rect">
            <a:avLst/>
          </a:prstGeom>
        </p:spPr>
        <p:txBody>
          <a:bodyPr/>
          <a:lstStyle>
            <a:lvl1pPr algn="ctr" rtl="0" eaLnBrk="0" fontAlgn="base" hangingPunct="0">
              <a:spcBef>
                <a:spcPct val="0"/>
              </a:spcBef>
              <a:spcAft>
                <a:spcPct val="0"/>
              </a:spcAft>
              <a:defRPr sz="4000">
                <a:solidFill>
                  <a:schemeClr val="bg1"/>
                </a:solidFill>
                <a:latin typeface="Arial"/>
                <a:ea typeface="ＭＳ Ｐゴシック" charset="0"/>
                <a:cs typeface="ＭＳ Ｐゴシック" charset="0"/>
              </a:defRPr>
            </a:lvl1pPr>
            <a:lvl2pPr algn="ctr" rtl="0" eaLnBrk="0" fontAlgn="base" hangingPunct="0">
              <a:spcBef>
                <a:spcPct val="0"/>
              </a:spcBef>
              <a:spcAft>
                <a:spcPct val="0"/>
              </a:spcAft>
              <a:defRPr sz="4400">
                <a:solidFill>
                  <a:schemeClr val="bg1"/>
                </a:solidFill>
                <a:latin typeface="Times New Roman" pitchFamily="-112" charset="0"/>
                <a:ea typeface="ＭＳ Ｐゴシック" charset="0"/>
                <a:cs typeface="ＭＳ Ｐゴシック" charset="0"/>
              </a:defRPr>
            </a:lvl2pPr>
            <a:lvl3pPr algn="ctr" rtl="0" eaLnBrk="0" fontAlgn="base" hangingPunct="0">
              <a:spcBef>
                <a:spcPct val="0"/>
              </a:spcBef>
              <a:spcAft>
                <a:spcPct val="0"/>
              </a:spcAft>
              <a:defRPr sz="4400">
                <a:solidFill>
                  <a:schemeClr val="bg1"/>
                </a:solidFill>
                <a:latin typeface="Times New Roman" pitchFamily="-112" charset="0"/>
                <a:ea typeface="ＭＳ Ｐゴシック" charset="0"/>
                <a:cs typeface="ＭＳ Ｐゴシック" charset="0"/>
              </a:defRPr>
            </a:lvl3pPr>
            <a:lvl4pPr algn="ctr" rtl="0" eaLnBrk="0" fontAlgn="base" hangingPunct="0">
              <a:spcBef>
                <a:spcPct val="0"/>
              </a:spcBef>
              <a:spcAft>
                <a:spcPct val="0"/>
              </a:spcAft>
              <a:defRPr sz="4400">
                <a:solidFill>
                  <a:schemeClr val="bg1"/>
                </a:solidFill>
                <a:latin typeface="Times New Roman" pitchFamily="-112" charset="0"/>
                <a:ea typeface="ＭＳ Ｐゴシック" charset="0"/>
                <a:cs typeface="ＭＳ Ｐゴシック" charset="0"/>
              </a:defRPr>
            </a:lvl4pPr>
            <a:lvl5pPr algn="ctr" rtl="0" eaLnBrk="0" fontAlgn="base" hangingPunct="0">
              <a:spcBef>
                <a:spcPct val="0"/>
              </a:spcBef>
              <a:spcAft>
                <a:spcPct val="0"/>
              </a:spcAft>
              <a:defRPr sz="4400">
                <a:solidFill>
                  <a:schemeClr val="bg1"/>
                </a:solidFill>
                <a:latin typeface="Times New Roman" pitchFamily="-112" charset="0"/>
                <a:ea typeface="ＭＳ Ｐゴシック" charset="0"/>
                <a:cs typeface="ＭＳ Ｐゴシック" charset="0"/>
              </a:defRPr>
            </a:lvl5pPr>
            <a:lvl6pPr marL="457200" algn="ctr" rtl="0" eaLnBrk="1" fontAlgn="base" hangingPunct="1">
              <a:spcBef>
                <a:spcPct val="0"/>
              </a:spcBef>
              <a:spcAft>
                <a:spcPct val="0"/>
              </a:spcAft>
              <a:defRPr sz="4400">
                <a:solidFill>
                  <a:schemeClr val="bg1"/>
                </a:solidFill>
                <a:latin typeface="Times New Roman" pitchFamily="-112" charset="0"/>
              </a:defRPr>
            </a:lvl6pPr>
            <a:lvl7pPr marL="914400" algn="ctr" rtl="0" eaLnBrk="1" fontAlgn="base" hangingPunct="1">
              <a:spcBef>
                <a:spcPct val="0"/>
              </a:spcBef>
              <a:spcAft>
                <a:spcPct val="0"/>
              </a:spcAft>
              <a:defRPr sz="4400">
                <a:solidFill>
                  <a:schemeClr val="bg1"/>
                </a:solidFill>
                <a:latin typeface="Times New Roman" pitchFamily="-112" charset="0"/>
              </a:defRPr>
            </a:lvl7pPr>
            <a:lvl8pPr marL="1371600" algn="ctr" rtl="0" eaLnBrk="1" fontAlgn="base" hangingPunct="1">
              <a:spcBef>
                <a:spcPct val="0"/>
              </a:spcBef>
              <a:spcAft>
                <a:spcPct val="0"/>
              </a:spcAft>
              <a:defRPr sz="4400">
                <a:solidFill>
                  <a:schemeClr val="bg1"/>
                </a:solidFill>
                <a:latin typeface="Times New Roman" pitchFamily="-112" charset="0"/>
              </a:defRPr>
            </a:lvl8pPr>
            <a:lvl9pPr marL="1828800" algn="ctr" rtl="0" eaLnBrk="1" fontAlgn="base" hangingPunct="1">
              <a:spcBef>
                <a:spcPct val="0"/>
              </a:spcBef>
              <a:spcAft>
                <a:spcPct val="0"/>
              </a:spcAft>
              <a:defRPr sz="4400">
                <a:solidFill>
                  <a:schemeClr val="bg1"/>
                </a:solidFill>
                <a:latin typeface="Times New Roman" pitchFamily="-112" charset="0"/>
              </a:defRPr>
            </a:lvl9pPr>
          </a:lstStyle>
          <a:p>
            <a:pPr eaLnBrk="1" hangingPunct="1"/>
            <a:r>
              <a:rPr lang="en-US" b="1" dirty="0" smtClean="0">
                <a:cs typeface="Arial"/>
              </a:rPr>
              <a:t>Data Mapping</a:t>
            </a:r>
            <a:endParaRPr lang="en-US" b="1" dirty="0">
              <a:cs typeface="Arial"/>
            </a:endParaRPr>
          </a:p>
        </p:txBody>
      </p:sp>
    </p:spTree>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92500" lnSpcReduction="20000"/>
          </a:bodyPr>
          <a:lstStyle/>
          <a:p>
            <a:pPr eaLnBrk="1" hangingPunct="1">
              <a:defRPr/>
            </a:pPr>
            <a:r>
              <a:rPr lang="en-US" dirty="0" smtClean="0">
                <a:latin typeface="Arial"/>
                <a:ea typeface="+mn-ea"/>
                <a:cs typeface="Arial"/>
              </a:rPr>
              <a:t>Layouts determine the location of nodes and (sometimes) the paths of edges</a:t>
            </a:r>
          </a:p>
          <a:p>
            <a:pPr eaLnBrk="1" hangingPunct="1">
              <a:defRPr/>
            </a:pPr>
            <a:r>
              <a:rPr lang="en-US" dirty="0" smtClean="0">
                <a:latin typeface="Arial"/>
                <a:ea typeface="+mn-ea"/>
                <a:cs typeface="Arial"/>
              </a:rPr>
              <a:t>Types:</a:t>
            </a:r>
          </a:p>
          <a:p>
            <a:pPr lvl="1" eaLnBrk="1" hangingPunct="1">
              <a:defRPr/>
            </a:pPr>
            <a:r>
              <a:rPr lang="en-US" dirty="0" smtClean="0">
                <a:latin typeface="Arial"/>
                <a:cs typeface="Arial"/>
              </a:rPr>
              <a:t>Simple</a:t>
            </a:r>
          </a:p>
          <a:p>
            <a:pPr lvl="2" eaLnBrk="1" hangingPunct="1">
              <a:defRPr/>
            </a:pPr>
            <a:r>
              <a:rPr lang="en-US" dirty="0" smtClean="0">
                <a:latin typeface="Arial"/>
                <a:cs typeface="Arial"/>
              </a:rPr>
              <a:t>Grid</a:t>
            </a:r>
          </a:p>
          <a:p>
            <a:pPr lvl="2" eaLnBrk="1" hangingPunct="1">
              <a:defRPr/>
            </a:pPr>
            <a:r>
              <a:rPr lang="en-US" dirty="0" smtClean="0">
                <a:latin typeface="Arial"/>
                <a:cs typeface="Arial"/>
              </a:rPr>
              <a:t>Partitions</a:t>
            </a:r>
          </a:p>
          <a:p>
            <a:pPr lvl="1" eaLnBrk="1" hangingPunct="1">
              <a:defRPr/>
            </a:pPr>
            <a:r>
              <a:rPr lang="en-US" dirty="0" smtClean="0">
                <a:latin typeface="Arial"/>
                <a:cs typeface="Arial"/>
              </a:rPr>
              <a:t>Hierarchical </a:t>
            </a:r>
          </a:p>
          <a:p>
            <a:pPr lvl="2" eaLnBrk="1" hangingPunct="1">
              <a:defRPr/>
            </a:pPr>
            <a:r>
              <a:rPr lang="en-US" dirty="0" smtClean="0">
                <a:latin typeface="Arial"/>
                <a:cs typeface="Arial"/>
              </a:rPr>
              <a:t>layout data as a tree or hierarchy</a:t>
            </a:r>
          </a:p>
          <a:p>
            <a:pPr lvl="2" eaLnBrk="1" hangingPunct="1">
              <a:defRPr/>
            </a:pPr>
            <a:r>
              <a:rPr lang="en-US" dirty="0" smtClean="0">
                <a:latin typeface="Arial"/>
                <a:cs typeface="Arial"/>
              </a:rPr>
              <a:t>Works best when there are no loops</a:t>
            </a:r>
          </a:p>
          <a:p>
            <a:pPr lvl="1" eaLnBrk="1" hangingPunct="1">
              <a:defRPr/>
            </a:pPr>
            <a:r>
              <a:rPr lang="en-US" dirty="0" smtClean="0">
                <a:latin typeface="Arial"/>
                <a:cs typeface="Arial"/>
              </a:rPr>
              <a:t>Circular (Radial)</a:t>
            </a:r>
          </a:p>
          <a:p>
            <a:pPr lvl="2" eaLnBrk="1" hangingPunct="1">
              <a:defRPr/>
            </a:pPr>
            <a:r>
              <a:rPr lang="en-US" dirty="0" smtClean="0">
                <a:latin typeface="Arial"/>
                <a:cs typeface="Arial"/>
              </a:rPr>
              <a:t>arrange nodes around a circle</a:t>
            </a:r>
          </a:p>
          <a:p>
            <a:pPr lvl="2" eaLnBrk="1" hangingPunct="1">
              <a:defRPr/>
            </a:pPr>
            <a:r>
              <a:rPr lang="en-US" dirty="0" smtClean="0">
                <a:latin typeface="Arial"/>
                <a:cs typeface="Arial"/>
              </a:rPr>
              <a:t>could use node attributes to govern position</a:t>
            </a:r>
          </a:p>
          <a:p>
            <a:pPr lvl="3" eaLnBrk="1" hangingPunct="1">
              <a:defRPr/>
            </a:pPr>
            <a:r>
              <a:rPr lang="en-US" dirty="0" smtClean="0">
                <a:latin typeface="Arial"/>
                <a:cs typeface="Arial"/>
              </a:rPr>
              <a:t>e.g. degree sorted</a:t>
            </a:r>
          </a:p>
        </p:txBody>
      </p:sp>
      <p:pic>
        <p:nvPicPr>
          <p:cNvPr id="4" name="Picture 3" descr="GalGrid.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77863" y="850900"/>
            <a:ext cx="8466137" cy="560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GalCirclePartitioned.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77863" y="850900"/>
            <a:ext cx="8466137" cy="560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GalHierarchical.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77863" y="850900"/>
            <a:ext cx="8466137" cy="560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GalGal80Sorted.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77863" y="858838"/>
            <a:ext cx="8466137" cy="5605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galDegreeSorted.pn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77863" y="855663"/>
            <a:ext cx="8466137" cy="560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Hierarchical.pn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584200" y="847725"/>
            <a:ext cx="8559800" cy="565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itle 1"/>
          <p:cNvSpPr txBox="1">
            <a:spLocks/>
          </p:cNvSpPr>
          <p:nvPr/>
        </p:nvSpPr>
        <p:spPr>
          <a:xfrm>
            <a:off x="919163" y="119528"/>
            <a:ext cx="7996237" cy="850900"/>
          </a:xfrm>
          <a:prstGeom prst="rect">
            <a:avLst/>
          </a:prstGeom>
        </p:spPr>
        <p:txBody>
          <a:bodyPr/>
          <a:lstStyle>
            <a:lvl1pPr algn="ctr" rtl="0" eaLnBrk="0" fontAlgn="base" hangingPunct="0">
              <a:spcBef>
                <a:spcPct val="0"/>
              </a:spcBef>
              <a:spcAft>
                <a:spcPct val="0"/>
              </a:spcAft>
              <a:defRPr sz="4000">
                <a:solidFill>
                  <a:schemeClr val="bg1"/>
                </a:solidFill>
                <a:latin typeface="Arial"/>
                <a:ea typeface="ＭＳ Ｐゴシック" charset="0"/>
                <a:cs typeface="ＭＳ Ｐゴシック" charset="0"/>
              </a:defRPr>
            </a:lvl1pPr>
            <a:lvl2pPr algn="ctr" rtl="0" eaLnBrk="0" fontAlgn="base" hangingPunct="0">
              <a:spcBef>
                <a:spcPct val="0"/>
              </a:spcBef>
              <a:spcAft>
                <a:spcPct val="0"/>
              </a:spcAft>
              <a:defRPr sz="4400">
                <a:solidFill>
                  <a:schemeClr val="bg1"/>
                </a:solidFill>
                <a:latin typeface="Times New Roman" pitchFamily="-112" charset="0"/>
                <a:ea typeface="ＭＳ Ｐゴシック" charset="0"/>
                <a:cs typeface="ＭＳ Ｐゴシック" charset="0"/>
              </a:defRPr>
            </a:lvl2pPr>
            <a:lvl3pPr algn="ctr" rtl="0" eaLnBrk="0" fontAlgn="base" hangingPunct="0">
              <a:spcBef>
                <a:spcPct val="0"/>
              </a:spcBef>
              <a:spcAft>
                <a:spcPct val="0"/>
              </a:spcAft>
              <a:defRPr sz="4400">
                <a:solidFill>
                  <a:schemeClr val="bg1"/>
                </a:solidFill>
                <a:latin typeface="Times New Roman" pitchFamily="-112" charset="0"/>
                <a:ea typeface="ＭＳ Ｐゴシック" charset="0"/>
                <a:cs typeface="ＭＳ Ｐゴシック" charset="0"/>
              </a:defRPr>
            </a:lvl3pPr>
            <a:lvl4pPr algn="ctr" rtl="0" eaLnBrk="0" fontAlgn="base" hangingPunct="0">
              <a:spcBef>
                <a:spcPct val="0"/>
              </a:spcBef>
              <a:spcAft>
                <a:spcPct val="0"/>
              </a:spcAft>
              <a:defRPr sz="4400">
                <a:solidFill>
                  <a:schemeClr val="bg1"/>
                </a:solidFill>
                <a:latin typeface="Times New Roman" pitchFamily="-112" charset="0"/>
                <a:ea typeface="ＭＳ Ｐゴシック" charset="0"/>
                <a:cs typeface="ＭＳ Ｐゴシック" charset="0"/>
              </a:defRPr>
            </a:lvl4pPr>
            <a:lvl5pPr algn="ctr" rtl="0" eaLnBrk="0" fontAlgn="base" hangingPunct="0">
              <a:spcBef>
                <a:spcPct val="0"/>
              </a:spcBef>
              <a:spcAft>
                <a:spcPct val="0"/>
              </a:spcAft>
              <a:defRPr sz="4400">
                <a:solidFill>
                  <a:schemeClr val="bg1"/>
                </a:solidFill>
                <a:latin typeface="Times New Roman" pitchFamily="-112" charset="0"/>
                <a:ea typeface="ＭＳ Ｐゴシック" charset="0"/>
                <a:cs typeface="ＭＳ Ｐゴシック" charset="0"/>
              </a:defRPr>
            </a:lvl5pPr>
            <a:lvl6pPr marL="457200" algn="ctr" rtl="0" eaLnBrk="1" fontAlgn="base" hangingPunct="1">
              <a:spcBef>
                <a:spcPct val="0"/>
              </a:spcBef>
              <a:spcAft>
                <a:spcPct val="0"/>
              </a:spcAft>
              <a:defRPr sz="4400">
                <a:solidFill>
                  <a:schemeClr val="bg1"/>
                </a:solidFill>
                <a:latin typeface="Times New Roman" pitchFamily="-112" charset="0"/>
              </a:defRPr>
            </a:lvl6pPr>
            <a:lvl7pPr marL="914400" algn="ctr" rtl="0" eaLnBrk="1" fontAlgn="base" hangingPunct="1">
              <a:spcBef>
                <a:spcPct val="0"/>
              </a:spcBef>
              <a:spcAft>
                <a:spcPct val="0"/>
              </a:spcAft>
              <a:defRPr sz="4400">
                <a:solidFill>
                  <a:schemeClr val="bg1"/>
                </a:solidFill>
                <a:latin typeface="Times New Roman" pitchFamily="-112" charset="0"/>
              </a:defRPr>
            </a:lvl7pPr>
            <a:lvl8pPr marL="1371600" algn="ctr" rtl="0" eaLnBrk="1" fontAlgn="base" hangingPunct="1">
              <a:spcBef>
                <a:spcPct val="0"/>
              </a:spcBef>
              <a:spcAft>
                <a:spcPct val="0"/>
              </a:spcAft>
              <a:defRPr sz="4400">
                <a:solidFill>
                  <a:schemeClr val="bg1"/>
                </a:solidFill>
                <a:latin typeface="Times New Roman" pitchFamily="-112" charset="0"/>
              </a:defRPr>
            </a:lvl8pPr>
            <a:lvl9pPr marL="1828800" algn="ctr" rtl="0" eaLnBrk="1" fontAlgn="base" hangingPunct="1">
              <a:spcBef>
                <a:spcPct val="0"/>
              </a:spcBef>
              <a:spcAft>
                <a:spcPct val="0"/>
              </a:spcAft>
              <a:defRPr sz="4400">
                <a:solidFill>
                  <a:schemeClr val="bg1"/>
                </a:solidFill>
                <a:latin typeface="Times New Roman" pitchFamily="-112" charset="0"/>
              </a:defRPr>
            </a:lvl9pPr>
          </a:lstStyle>
          <a:p>
            <a:pPr eaLnBrk="1" hangingPunct="1"/>
            <a:r>
              <a:rPr lang="en-US" b="1" dirty="0" smtClean="0">
                <a:cs typeface="Arial"/>
              </a:rPr>
              <a:t>Layouts</a:t>
            </a:r>
            <a:endParaRPr lang="en-US" b="1" dirty="0">
              <a:cs typeface="Arial"/>
            </a:endParaRPr>
          </a:p>
        </p:txBody>
      </p:sp>
    </p:spTree>
    <p:extLst>
      <p:ext uri="{BB962C8B-B14F-4D97-AF65-F5344CB8AC3E}">
        <p14:creationId xmlns:p14="http://schemas.microsoft.com/office/powerpoint/2010/main" val="20530073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0" presetClass="exit" presetSubtype="0" fill="hold" nodeType="clickEffect">
                                  <p:stCondLst>
                                    <p:cond delay="0"/>
                                  </p:stCondLst>
                                  <p:childTnLst>
                                    <p:animEffect transition="out" filter="fade">
                                      <p:cBhvr>
                                        <p:cTn id="25" dur="500"/>
                                        <p:tgtEl>
                                          <p:spTgt spid="4"/>
                                        </p:tgtEl>
                                      </p:cBhvr>
                                    </p:animEffect>
                                    <p:set>
                                      <p:cBhvr>
                                        <p:cTn id="26" dur="1" fill="hold">
                                          <p:stCondLst>
                                            <p:cond delay="499"/>
                                          </p:stCondLst>
                                        </p:cTn>
                                        <p:tgtEl>
                                          <p:spTgt spid="4"/>
                                        </p:tgtEl>
                                        <p:attrNameLst>
                                          <p:attrName>style.visibility</p:attrName>
                                        </p:attrNameLst>
                                      </p:cBhvr>
                                      <p:to>
                                        <p:strVal val="hidden"/>
                                      </p:to>
                                    </p:set>
                                  </p:childTnLst>
                                </p:cTn>
                              </p:par>
                            </p:childTnLst>
                          </p:cTn>
                        </p:par>
                        <p:par>
                          <p:cTn id="27" fill="hold" nodeType="afterGroup">
                            <p:stCondLst>
                              <p:cond delay="500"/>
                            </p:stCondLst>
                            <p:childTnLst>
                              <p:par>
                                <p:cTn id="28" presetID="10" presetClass="entr" presetSubtype="0" fill="hold" grpId="0" nodeType="afterEffect">
                                  <p:stCondLst>
                                    <p:cond delay="0"/>
                                  </p:stCondLst>
                                  <p:childTnLst>
                                    <p:set>
                                      <p:cBhvr>
                                        <p:cTn id="29" dur="1" fill="hold">
                                          <p:stCondLst>
                                            <p:cond delay="0"/>
                                          </p:stCondLst>
                                        </p:cTn>
                                        <p:tgtEl>
                                          <p:spTgt spid="3">
                                            <p:txEl>
                                              <p:pRg st="4" end="4"/>
                                            </p:txEl>
                                          </p:spTgt>
                                        </p:tgtEl>
                                        <p:attrNameLst>
                                          <p:attrName>style.visibility</p:attrName>
                                        </p:attrNameLst>
                                      </p:cBhvr>
                                      <p:to>
                                        <p:strVal val="visible"/>
                                      </p:to>
                                    </p:set>
                                    <p:animEffect transition="in" filter="fade">
                                      <p:cBhvr>
                                        <p:cTn id="30" dur="500"/>
                                        <p:tgtEl>
                                          <p:spTgt spid="3">
                                            <p:txEl>
                                              <p:pRg st="4" end="4"/>
                                            </p:txEl>
                                          </p:spTgt>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10" presetClass="entr" presetSubtype="0" fill="hold" nodeType="click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fade">
                                      <p:cBhvr>
                                        <p:cTn id="35" dur="500"/>
                                        <p:tgtEl>
                                          <p:spTgt spid="5"/>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10" presetClass="exit" presetSubtype="0" fill="hold" nodeType="clickEffect">
                                  <p:stCondLst>
                                    <p:cond delay="0"/>
                                  </p:stCondLst>
                                  <p:childTnLst>
                                    <p:animEffect transition="out" filter="fade">
                                      <p:cBhvr>
                                        <p:cTn id="39" dur="500"/>
                                        <p:tgtEl>
                                          <p:spTgt spid="5"/>
                                        </p:tgtEl>
                                      </p:cBhvr>
                                    </p:animEffect>
                                    <p:set>
                                      <p:cBhvr>
                                        <p:cTn id="40" dur="1" fill="hold">
                                          <p:stCondLst>
                                            <p:cond delay="499"/>
                                          </p:stCondLst>
                                        </p:cTn>
                                        <p:tgtEl>
                                          <p:spTgt spid="5"/>
                                        </p:tgtEl>
                                        <p:attrNameLst>
                                          <p:attrName>style.visibility</p:attrName>
                                        </p:attrNameLst>
                                      </p:cBhvr>
                                      <p:to>
                                        <p:strVal val="hidden"/>
                                      </p:to>
                                    </p:set>
                                  </p:childTnLst>
                                </p:cTn>
                              </p:par>
                            </p:childTnLst>
                          </p:cTn>
                        </p:par>
                        <p:par>
                          <p:cTn id="41" fill="hold" nodeType="afterGroup">
                            <p:stCondLst>
                              <p:cond delay="500"/>
                            </p:stCondLst>
                            <p:childTnLst>
                              <p:par>
                                <p:cTn id="42" presetID="10" presetClass="entr" presetSubtype="0" fill="hold" grpId="0" nodeType="afterEffect">
                                  <p:stCondLst>
                                    <p:cond delay="0"/>
                                  </p:stCondLst>
                                  <p:childTnLst>
                                    <p:set>
                                      <p:cBhvr>
                                        <p:cTn id="43" dur="1" fill="hold">
                                          <p:stCondLst>
                                            <p:cond delay="0"/>
                                          </p:stCondLst>
                                        </p:cTn>
                                        <p:tgtEl>
                                          <p:spTgt spid="3">
                                            <p:txEl>
                                              <p:pRg st="5" end="5"/>
                                            </p:txEl>
                                          </p:spTgt>
                                        </p:tgtEl>
                                        <p:attrNameLst>
                                          <p:attrName>style.visibility</p:attrName>
                                        </p:attrNameLst>
                                      </p:cBhvr>
                                      <p:to>
                                        <p:strVal val="visible"/>
                                      </p:to>
                                    </p:set>
                                    <p:animEffect transition="in" filter="fade">
                                      <p:cBhvr>
                                        <p:cTn id="44" dur="500"/>
                                        <p:tgtEl>
                                          <p:spTgt spid="3">
                                            <p:txEl>
                                              <p:pRg st="5" end="5"/>
                                            </p:txEl>
                                          </p:spTgt>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3">
                                            <p:txEl>
                                              <p:pRg st="6" end="6"/>
                                            </p:txEl>
                                          </p:spTgt>
                                        </p:tgtEl>
                                        <p:attrNameLst>
                                          <p:attrName>style.visibility</p:attrName>
                                        </p:attrNameLst>
                                      </p:cBhvr>
                                      <p:to>
                                        <p:strVal val="visible"/>
                                      </p:to>
                                    </p:set>
                                    <p:animEffect transition="in" filter="fade">
                                      <p:cBhvr>
                                        <p:cTn id="47" dur="500"/>
                                        <p:tgtEl>
                                          <p:spTgt spid="3">
                                            <p:txEl>
                                              <p:pRg st="6" end="6"/>
                                            </p:txEl>
                                          </p:spTgt>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3">
                                            <p:txEl>
                                              <p:pRg st="7" end="7"/>
                                            </p:txEl>
                                          </p:spTgt>
                                        </p:tgtEl>
                                        <p:attrNameLst>
                                          <p:attrName>style.visibility</p:attrName>
                                        </p:attrNameLst>
                                      </p:cBhvr>
                                      <p:to>
                                        <p:strVal val="visible"/>
                                      </p:to>
                                    </p:set>
                                    <p:animEffect transition="in" filter="fade">
                                      <p:cBhvr>
                                        <p:cTn id="50" dur="500"/>
                                        <p:tgtEl>
                                          <p:spTgt spid="3">
                                            <p:txEl>
                                              <p:pRg st="7" end="7"/>
                                            </p:txEl>
                                          </p:spTgt>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10" presetClass="entr" presetSubtype="0" fill="hold" nodeType="clickEffect">
                                  <p:stCondLst>
                                    <p:cond delay="0"/>
                                  </p:stCondLst>
                                  <p:childTnLst>
                                    <p:set>
                                      <p:cBhvr>
                                        <p:cTn id="54" dur="1" fill="hold">
                                          <p:stCondLst>
                                            <p:cond delay="0"/>
                                          </p:stCondLst>
                                        </p:cTn>
                                        <p:tgtEl>
                                          <p:spTgt spid="6"/>
                                        </p:tgtEl>
                                        <p:attrNameLst>
                                          <p:attrName>style.visibility</p:attrName>
                                        </p:attrNameLst>
                                      </p:cBhvr>
                                      <p:to>
                                        <p:strVal val="visible"/>
                                      </p:to>
                                    </p:set>
                                    <p:animEffect transition="in" filter="fade">
                                      <p:cBhvr>
                                        <p:cTn id="55" dur="500"/>
                                        <p:tgtEl>
                                          <p:spTgt spid="6"/>
                                        </p:tgtEl>
                                      </p:cBhvr>
                                    </p:animEffect>
                                  </p:childTnLst>
                                </p:cTn>
                              </p:par>
                            </p:childTnLst>
                          </p:cTn>
                        </p:par>
                      </p:childTnLst>
                    </p:cTn>
                  </p:par>
                  <p:par>
                    <p:cTn id="56" fill="hold" nodeType="clickPar">
                      <p:stCondLst>
                        <p:cond delay="indefinite"/>
                      </p:stCondLst>
                      <p:childTnLst>
                        <p:par>
                          <p:cTn id="57" fill="hold" nodeType="withGroup">
                            <p:stCondLst>
                              <p:cond delay="0"/>
                            </p:stCondLst>
                            <p:childTnLst>
                              <p:par>
                                <p:cTn id="58" presetID="10" presetClass="entr" presetSubtype="0" fill="hold" nodeType="clickEffect">
                                  <p:stCondLst>
                                    <p:cond delay="0"/>
                                  </p:stCondLst>
                                  <p:childTnLst>
                                    <p:set>
                                      <p:cBhvr>
                                        <p:cTn id="59" dur="1" fill="hold">
                                          <p:stCondLst>
                                            <p:cond delay="0"/>
                                          </p:stCondLst>
                                        </p:cTn>
                                        <p:tgtEl>
                                          <p:spTgt spid="10"/>
                                        </p:tgtEl>
                                        <p:attrNameLst>
                                          <p:attrName>style.visibility</p:attrName>
                                        </p:attrNameLst>
                                      </p:cBhvr>
                                      <p:to>
                                        <p:strVal val="visible"/>
                                      </p:to>
                                    </p:set>
                                    <p:animEffect transition="in" filter="fade">
                                      <p:cBhvr>
                                        <p:cTn id="60" dur="500"/>
                                        <p:tgtEl>
                                          <p:spTgt spid="10"/>
                                        </p:tgtEl>
                                      </p:cBhvr>
                                    </p:animEffect>
                                  </p:childTnLst>
                                </p:cTn>
                              </p:par>
                            </p:childTnLst>
                          </p:cTn>
                        </p:par>
                      </p:childTnLst>
                    </p:cTn>
                  </p:par>
                  <p:par>
                    <p:cTn id="61" fill="hold" nodeType="clickPar">
                      <p:stCondLst>
                        <p:cond delay="indefinite"/>
                      </p:stCondLst>
                      <p:childTnLst>
                        <p:par>
                          <p:cTn id="62" fill="hold" nodeType="withGroup">
                            <p:stCondLst>
                              <p:cond delay="0"/>
                            </p:stCondLst>
                            <p:childTnLst>
                              <p:par>
                                <p:cTn id="63" presetID="10" presetClass="exit" presetSubtype="0" fill="hold" nodeType="clickEffect">
                                  <p:stCondLst>
                                    <p:cond delay="0"/>
                                  </p:stCondLst>
                                  <p:childTnLst>
                                    <p:animEffect transition="out" filter="fade">
                                      <p:cBhvr>
                                        <p:cTn id="64" dur="500"/>
                                        <p:tgtEl>
                                          <p:spTgt spid="6"/>
                                        </p:tgtEl>
                                      </p:cBhvr>
                                    </p:animEffect>
                                    <p:set>
                                      <p:cBhvr>
                                        <p:cTn id="65" dur="1" fill="hold">
                                          <p:stCondLst>
                                            <p:cond delay="499"/>
                                          </p:stCondLst>
                                        </p:cTn>
                                        <p:tgtEl>
                                          <p:spTgt spid="6"/>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500"/>
                                        <p:tgtEl>
                                          <p:spTgt spid="10"/>
                                        </p:tgtEl>
                                      </p:cBhvr>
                                    </p:animEffect>
                                    <p:set>
                                      <p:cBhvr>
                                        <p:cTn id="68" dur="1" fill="hold">
                                          <p:stCondLst>
                                            <p:cond delay="499"/>
                                          </p:stCondLst>
                                        </p:cTn>
                                        <p:tgtEl>
                                          <p:spTgt spid="10"/>
                                        </p:tgtEl>
                                        <p:attrNameLst>
                                          <p:attrName>style.visibility</p:attrName>
                                        </p:attrNameLst>
                                      </p:cBhvr>
                                      <p:to>
                                        <p:strVal val="hidden"/>
                                      </p:to>
                                    </p:set>
                                  </p:childTnLst>
                                </p:cTn>
                              </p:par>
                            </p:childTnLst>
                          </p:cTn>
                        </p:par>
                        <p:par>
                          <p:cTn id="69" fill="hold" nodeType="afterGroup">
                            <p:stCondLst>
                              <p:cond delay="500"/>
                            </p:stCondLst>
                            <p:childTnLst>
                              <p:par>
                                <p:cTn id="70" presetID="10" presetClass="entr" presetSubtype="0" fill="hold" grpId="0" nodeType="afterEffect">
                                  <p:stCondLst>
                                    <p:cond delay="0"/>
                                  </p:stCondLst>
                                  <p:childTnLst>
                                    <p:set>
                                      <p:cBhvr>
                                        <p:cTn id="71" dur="1" fill="hold">
                                          <p:stCondLst>
                                            <p:cond delay="0"/>
                                          </p:stCondLst>
                                        </p:cTn>
                                        <p:tgtEl>
                                          <p:spTgt spid="3">
                                            <p:txEl>
                                              <p:pRg st="8" end="8"/>
                                            </p:txEl>
                                          </p:spTgt>
                                        </p:tgtEl>
                                        <p:attrNameLst>
                                          <p:attrName>style.visibility</p:attrName>
                                        </p:attrNameLst>
                                      </p:cBhvr>
                                      <p:to>
                                        <p:strVal val="visible"/>
                                      </p:to>
                                    </p:set>
                                    <p:animEffect transition="in" filter="fade">
                                      <p:cBhvr>
                                        <p:cTn id="72" dur="500"/>
                                        <p:tgtEl>
                                          <p:spTgt spid="3">
                                            <p:txEl>
                                              <p:pRg st="8" end="8"/>
                                            </p:txEl>
                                          </p:spTgt>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3">
                                            <p:txEl>
                                              <p:pRg st="9" end="9"/>
                                            </p:txEl>
                                          </p:spTgt>
                                        </p:tgtEl>
                                        <p:attrNameLst>
                                          <p:attrName>style.visibility</p:attrName>
                                        </p:attrNameLst>
                                      </p:cBhvr>
                                      <p:to>
                                        <p:strVal val="visible"/>
                                      </p:to>
                                    </p:set>
                                    <p:animEffect transition="in" filter="fade">
                                      <p:cBhvr>
                                        <p:cTn id="75" dur="500"/>
                                        <p:tgtEl>
                                          <p:spTgt spid="3">
                                            <p:txEl>
                                              <p:pRg st="9" end="9"/>
                                            </p:txEl>
                                          </p:spTgt>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3">
                                            <p:txEl>
                                              <p:pRg st="10" end="10"/>
                                            </p:txEl>
                                          </p:spTgt>
                                        </p:tgtEl>
                                        <p:attrNameLst>
                                          <p:attrName>style.visibility</p:attrName>
                                        </p:attrNameLst>
                                      </p:cBhvr>
                                      <p:to>
                                        <p:strVal val="visible"/>
                                      </p:to>
                                    </p:set>
                                    <p:animEffect transition="in" filter="fade">
                                      <p:cBhvr>
                                        <p:cTn id="78" dur="500"/>
                                        <p:tgtEl>
                                          <p:spTgt spid="3">
                                            <p:txEl>
                                              <p:pRg st="10" end="10"/>
                                            </p:txEl>
                                          </p:spTgt>
                                        </p:tgtEl>
                                      </p:cBhvr>
                                    </p:animEffect>
                                  </p:childTnLst>
                                </p:cTn>
                              </p:par>
                              <p:par>
                                <p:cTn id="79" presetID="10" presetClass="entr" presetSubtype="0" fill="hold" grpId="0" nodeType="withEffect">
                                  <p:stCondLst>
                                    <p:cond delay="0"/>
                                  </p:stCondLst>
                                  <p:childTnLst>
                                    <p:set>
                                      <p:cBhvr>
                                        <p:cTn id="80" dur="1" fill="hold">
                                          <p:stCondLst>
                                            <p:cond delay="0"/>
                                          </p:stCondLst>
                                        </p:cTn>
                                        <p:tgtEl>
                                          <p:spTgt spid="3">
                                            <p:txEl>
                                              <p:pRg st="11" end="11"/>
                                            </p:txEl>
                                          </p:spTgt>
                                        </p:tgtEl>
                                        <p:attrNameLst>
                                          <p:attrName>style.visibility</p:attrName>
                                        </p:attrNameLst>
                                      </p:cBhvr>
                                      <p:to>
                                        <p:strVal val="visible"/>
                                      </p:to>
                                    </p:set>
                                    <p:animEffect transition="in" filter="fade">
                                      <p:cBhvr>
                                        <p:cTn id="81" dur="500"/>
                                        <p:tgtEl>
                                          <p:spTgt spid="3">
                                            <p:txEl>
                                              <p:pRg st="11" end="11"/>
                                            </p:txEl>
                                          </p:spTgt>
                                        </p:tgtEl>
                                      </p:cBhvr>
                                    </p:animEffect>
                                  </p:childTnLst>
                                </p:cTn>
                              </p:par>
                            </p:childTnLst>
                          </p:cTn>
                        </p:par>
                      </p:childTnLst>
                    </p:cTn>
                  </p:par>
                  <p:par>
                    <p:cTn id="82" fill="hold" nodeType="clickPar">
                      <p:stCondLst>
                        <p:cond delay="indefinite"/>
                      </p:stCondLst>
                      <p:childTnLst>
                        <p:par>
                          <p:cTn id="83" fill="hold" nodeType="withGroup">
                            <p:stCondLst>
                              <p:cond delay="0"/>
                            </p:stCondLst>
                            <p:childTnLst>
                              <p:par>
                                <p:cTn id="84" presetID="10" presetClass="entr" presetSubtype="0" fill="hold" nodeType="clickEffect">
                                  <p:stCondLst>
                                    <p:cond delay="0"/>
                                  </p:stCondLst>
                                  <p:childTnLst>
                                    <p:set>
                                      <p:cBhvr>
                                        <p:cTn id="85" dur="1" fill="hold">
                                          <p:stCondLst>
                                            <p:cond delay="0"/>
                                          </p:stCondLst>
                                        </p:cTn>
                                        <p:tgtEl>
                                          <p:spTgt spid="9"/>
                                        </p:tgtEl>
                                        <p:attrNameLst>
                                          <p:attrName>style.visibility</p:attrName>
                                        </p:attrNameLst>
                                      </p:cBhvr>
                                      <p:to>
                                        <p:strVal val="visible"/>
                                      </p:to>
                                    </p:set>
                                    <p:animEffect transition="in" filter="fade">
                                      <p:cBhvr>
                                        <p:cTn id="86" dur="500"/>
                                        <p:tgtEl>
                                          <p:spTgt spid="9"/>
                                        </p:tgtEl>
                                      </p:cBhvr>
                                    </p:animEffect>
                                  </p:childTnLst>
                                </p:cTn>
                              </p:par>
                            </p:childTnLst>
                          </p:cTn>
                        </p:par>
                      </p:childTnLst>
                    </p:cTn>
                  </p:par>
                  <p:par>
                    <p:cTn id="87" fill="hold">
                      <p:stCondLst>
                        <p:cond delay="indefinite"/>
                      </p:stCondLst>
                      <p:childTnLst>
                        <p:par>
                          <p:cTn id="88" fill="hold">
                            <p:stCondLst>
                              <p:cond delay="0"/>
                            </p:stCondLst>
                            <p:childTnLst>
                              <p:par>
                                <p:cTn id="89" presetID="10" presetClass="entr" presetSubtype="0" fill="hold" nodeType="clickEffect">
                                  <p:stCondLst>
                                    <p:cond delay="0"/>
                                  </p:stCondLst>
                                  <p:childTnLst>
                                    <p:set>
                                      <p:cBhvr>
                                        <p:cTn id="90" dur="1" fill="hold">
                                          <p:stCondLst>
                                            <p:cond delay="0"/>
                                          </p:stCondLst>
                                        </p:cTn>
                                        <p:tgtEl>
                                          <p:spTgt spid="8"/>
                                        </p:tgtEl>
                                        <p:attrNameLst>
                                          <p:attrName>style.visibility</p:attrName>
                                        </p:attrNameLst>
                                      </p:cBhvr>
                                      <p:to>
                                        <p:strVal val="visible"/>
                                      </p:to>
                                    </p:set>
                                    <p:animEffect transition="in" filter="fade">
                                      <p:cBhvr>
                                        <p:cTn id="9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eaLnBrk="1" hangingPunct="1"/>
            <a:r>
              <a:rPr lang="en-US">
                <a:latin typeface="Arial"/>
                <a:cs typeface="Arial"/>
              </a:rPr>
              <a:t>Types:</a:t>
            </a:r>
          </a:p>
          <a:p>
            <a:pPr lvl="1" eaLnBrk="1" hangingPunct="1"/>
            <a:r>
              <a:rPr lang="en-US">
                <a:latin typeface="Arial"/>
                <a:ea typeface="ＭＳ Ｐゴシック" charset="0"/>
                <a:cs typeface="Arial"/>
              </a:rPr>
              <a:t>Force-Directed</a:t>
            </a:r>
          </a:p>
          <a:p>
            <a:pPr lvl="2" eaLnBrk="1" hangingPunct="1"/>
            <a:r>
              <a:rPr lang="en-US">
                <a:latin typeface="Arial"/>
                <a:ea typeface="ＭＳ Ｐゴシック" charset="0"/>
                <a:cs typeface="Arial"/>
              </a:rPr>
              <a:t>simulate edges as springs</a:t>
            </a:r>
          </a:p>
          <a:p>
            <a:pPr lvl="2" eaLnBrk="1" hangingPunct="1"/>
            <a:r>
              <a:rPr lang="en-US">
                <a:latin typeface="Arial"/>
                <a:ea typeface="ＭＳ Ｐゴシック" charset="0"/>
                <a:cs typeface="Arial"/>
              </a:rPr>
              <a:t>may be weighted or unweighted</a:t>
            </a:r>
          </a:p>
          <a:p>
            <a:pPr lvl="1" eaLnBrk="1" hangingPunct="1"/>
            <a:r>
              <a:rPr lang="en-US">
                <a:latin typeface="Arial"/>
                <a:ea typeface="ＭＳ Ｐゴシック" charset="0"/>
                <a:cs typeface="Arial"/>
              </a:rPr>
              <a:t>Combining layouts</a:t>
            </a:r>
          </a:p>
          <a:p>
            <a:pPr lvl="2" eaLnBrk="1" hangingPunct="1"/>
            <a:r>
              <a:rPr lang="en-US">
                <a:latin typeface="Arial"/>
                <a:ea typeface="ＭＳ Ｐゴシック" charset="0"/>
                <a:cs typeface="Arial"/>
              </a:rPr>
              <a:t>Use a general layout (force directed) for the entire graph, but use hierarchical or radial to focus on a particular portion</a:t>
            </a:r>
          </a:p>
          <a:p>
            <a:pPr lvl="1" eaLnBrk="1" hangingPunct="1"/>
            <a:r>
              <a:rPr lang="en-US">
                <a:latin typeface="Arial"/>
                <a:ea typeface="ＭＳ Ｐゴシック" charset="0"/>
                <a:cs typeface="Arial"/>
              </a:rPr>
              <a:t>Multi-layer layouts</a:t>
            </a:r>
          </a:p>
          <a:p>
            <a:pPr lvl="2" eaLnBrk="1" hangingPunct="1"/>
            <a:r>
              <a:rPr lang="en-US">
                <a:latin typeface="Arial"/>
                <a:ea typeface="ＭＳ Ｐゴシック" charset="0"/>
                <a:cs typeface="Arial"/>
              </a:rPr>
              <a:t>Partition graph, layout each partition then layout partitions</a:t>
            </a:r>
          </a:p>
          <a:p>
            <a:pPr lvl="1" eaLnBrk="1" hangingPunct="1"/>
            <a:r>
              <a:rPr lang="en-US">
                <a:latin typeface="Arial"/>
                <a:ea typeface="ＭＳ Ｐゴシック" charset="0"/>
                <a:cs typeface="Arial"/>
              </a:rPr>
              <a:t>Many, many others</a:t>
            </a:r>
          </a:p>
        </p:txBody>
      </p:sp>
      <p:pic>
        <p:nvPicPr>
          <p:cNvPr id="4" name="Picture 3" descr="GalForce.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77863" y="850900"/>
            <a:ext cx="8466137" cy="560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GalForcePlusHierarchical.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77863" y="850900"/>
            <a:ext cx="8466137" cy="560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p:cNvSpPr txBox="1">
            <a:spLocks/>
          </p:cNvSpPr>
          <p:nvPr/>
        </p:nvSpPr>
        <p:spPr>
          <a:xfrm>
            <a:off x="919163" y="119528"/>
            <a:ext cx="7996237" cy="850900"/>
          </a:xfrm>
          <a:prstGeom prst="rect">
            <a:avLst/>
          </a:prstGeom>
        </p:spPr>
        <p:txBody>
          <a:bodyPr/>
          <a:lstStyle>
            <a:lvl1pPr algn="ctr" rtl="0" eaLnBrk="0" fontAlgn="base" hangingPunct="0">
              <a:spcBef>
                <a:spcPct val="0"/>
              </a:spcBef>
              <a:spcAft>
                <a:spcPct val="0"/>
              </a:spcAft>
              <a:defRPr sz="4000">
                <a:solidFill>
                  <a:schemeClr val="bg1"/>
                </a:solidFill>
                <a:latin typeface="Arial"/>
                <a:ea typeface="ＭＳ Ｐゴシック" charset="0"/>
                <a:cs typeface="ＭＳ Ｐゴシック" charset="0"/>
              </a:defRPr>
            </a:lvl1pPr>
            <a:lvl2pPr algn="ctr" rtl="0" eaLnBrk="0" fontAlgn="base" hangingPunct="0">
              <a:spcBef>
                <a:spcPct val="0"/>
              </a:spcBef>
              <a:spcAft>
                <a:spcPct val="0"/>
              </a:spcAft>
              <a:defRPr sz="4400">
                <a:solidFill>
                  <a:schemeClr val="bg1"/>
                </a:solidFill>
                <a:latin typeface="Times New Roman" pitchFamily="-112" charset="0"/>
                <a:ea typeface="ＭＳ Ｐゴシック" charset="0"/>
                <a:cs typeface="ＭＳ Ｐゴシック" charset="0"/>
              </a:defRPr>
            </a:lvl2pPr>
            <a:lvl3pPr algn="ctr" rtl="0" eaLnBrk="0" fontAlgn="base" hangingPunct="0">
              <a:spcBef>
                <a:spcPct val="0"/>
              </a:spcBef>
              <a:spcAft>
                <a:spcPct val="0"/>
              </a:spcAft>
              <a:defRPr sz="4400">
                <a:solidFill>
                  <a:schemeClr val="bg1"/>
                </a:solidFill>
                <a:latin typeface="Times New Roman" pitchFamily="-112" charset="0"/>
                <a:ea typeface="ＭＳ Ｐゴシック" charset="0"/>
                <a:cs typeface="ＭＳ Ｐゴシック" charset="0"/>
              </a:defRPr>
            </a:lvl3pPr>
            <a:lvl4pPr algn="ctr" rtl="0" eaLnBrk="0" fontAlgn="base" hangingPunct="0">
              <a:spcBef>
                <a:spcPct val="0"/>
              </a:spcBef>
              <a:spcAft>
                <a:spcPct val="0"/>
              </a:spcAft>
              <a:defRPr sz="4400">
                <a:solidFill>
                  <a:schemeClr val="bg1"/>
                </a:solidFill>
                <a:latin typeface="Times New Roman" pitchFamily="-112" charset="0"/>
                <a:ea typeface="ＭＳ Ｐゴシック" charset="0"/>
                <a:cs typeface="ＭＳ Ｐゴシック" charset="0"/>
              </a:defRPr>
            </a:lvl4pPr>
            <a:lvl5pPr algn="ctr" rtl="0" eaLnBrk="0" fontAlgn="base" hangingPunct="0">
              <a:spcBef>
                <a:spcPct val="0"/>
              </a:spcBef>
              <a:spcAft>
                <a:spcPct val="0"/>
              </a:spcAft>
              <a:defRPr sz="4400">
                <a:solidFill>
                  <a:schemeClr val="bg1"/>
                </a:solidFill>
                <a:latin typeface="Times New Roman" pitchFamily="-112" charset="0"/>
                <a:ea typeface="ＭＳ Ｐゴシック" charset="0"/>
                <a:cs typeface="ＭＳ Ｐゴシック" charset="0"/>
              </a:defRPr>
            </a:lvl5pPr>
            <a:lvl6pPr marL="457200" algn="ctr" rtl="0" eaLnBrk="1" fontAlgn="base" hangingPunct="1">
              <a:spcBef>
                <a:spcPct val="0"/>
              </a:spcBef>
              <a:spcAft>
                <a:spcPct val="0"/>
              </a:spcAft>
              <a:defRPr sz="4400">
                <a:solidFill>
                  <a:schemeClr val="bg1"/>
                </a:solidFill>
                <a:latin typeface="Times New Roman" pitchFamily="-112" charset="0"/>
              </a:defRPr>
            </a:lvl6pPr>
            <a:lvl7pPr marL="914400" algn="ctr" rtl="0" eaLnBrk="1" fontAlgn="base" hangingPunct="1">
              <a:spcBef>
                <a:spcPct val="0"/>
              </a:spcBef>
              <a:spcAft>
                <a:spcPct val="0"/>
              </a:spcAft>
              <a:defRPr sz="4400">
                <a:solidFill>
                  <a:schemeClr val="bg1"/>
                </a:solidFill>
                <a:latin typeface="Times New Roman" pitchFamily="-112" charset="0"/>
              </a:defRPr>
            </a:lvl7pPr>
            <a:lvl8pPr marL="1371600" algn="ctr" rtl="0" eaLnBrk="1" fontAlgn="base" hangingPunct="1">
              <a:spcBef>
                <a:spcPct val="0"/>
              </a:spcBef>
              <a:spcAft>
                <a:spcPct val="0"/>
              </a:spcAft>
              <a:defRPr sz="4400">
                <a:solidFill>
                  <a:schemeClr val="bg1"/>
                </a:solidFill>
                <a:latin typeface="Times New Roman" pitchFamily="-112" charset="0"/>
              </a:defRPr>
            </a:lvl8pPr>
            <a:lvl9pPr marL="1828800" algn="ctr" rtl="0" eaLnBrk="1" fontAlgn="base" hangingPunct="1">
              <a:spcBef>
                <a:spcPct val="0"/>
              </a:spcBef>
              <a:spcAft>
                <a:spcPct val="0"/>
              </a:spcAft>
              <a:defRPr sz="4400">
                <a:solidFill>
                  <a:schemeClr val="bg1"/>
                </a:solidFill>
                <a:latin typeface="Times New Roman" pitchFamily="-112" charset="0"/>
              </a:defRPr>
            </a:lvl9pPr>
          </a:lstStyle>
          <a:p>
            <a:pPr eaLnBrk="1" hangingPunct="1"/>
            <a:r>
              <a:rPr lang="en-US" b="1" dirty="0" smtClean="0">
                <a:cs typeface="Arial"/>
              </a:rPr>
              <a:t>Layouts</a:t>
            </a:r>
            <a:endParaRPr lang="en-US" b="1" dirty="0">
              <a:cs typeface="Arial"/>
            </a:endParaRPr>
          </a:p>
        </p:txBody>
      </p:sp>
    </p:spTree>
    <p:extLst>
      <p:ext uri="{BB962C8B-B14F-4D97-AF65-F5344CB8AC3E}">
        <p14:creationId xmlns:p14="http://schemas.microsoft.com/office/powerpoint/2010/main" val="24841585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xit" presetSubtype="0" fill="hold" nodeType="clickEffect">
                                  <p:stCondLst>
                                    <p:cond delay="0"/>
                                  </p:stCondLst>
                                  <p:childTnLst>
                                    <p:animEffect transition="out" filter="fade">
                                      <p:cBhvr>
                                        <p:cTn id="21" dur="1000"/>
                                        <p:tgtEl>
                                          <p:spTgt spid="4"/>
                                        </p:tgtEl>
                                      </p:cBhvr>
                                    </p:animEffect>
                                    <p:set>
                                      <p:cBhvr>
                                        <p:cTn id="22" dur="1" fill="hold">
                                          <p:stCondLst>
                                            <p:cond delay="999"/>
                                          </p:stCondLst>
                                        </p:cTn>
                                        <p:tgtEl>
                                          <p:spTgt spid="4"/>
                                        </p:tgtEl>
                                        <p:attrNameLst>
                                          <p:attrName>style.visibility</p:attrName>
                                        </p:attrNameLst>
                                      </p:cBhvr>
                                      <p:to>
                                        <p:strVal val="hidden"/>
                                      </p:to>
                                    </p:set>
                                  </p:childTnLst>
                                </p:cTn>
                              </p:par>
                            </p:childTnLst>
                          </p:cTn>
                        </p:par>
                        <p:par>
                          <p:cTn id="23" fill="hold" nodeType="afterGroup">
                            <p:stCondLst>
                              <p:cond delay="1000"/>
                            </p:stCondLst>
                            <p:childTnLst>
                              <p:par>
                                <p:cTn id="24" presetID="1" presetClass="entr" presetSubtype="0" fill="hold" grpId="0" nodeType="afterEffect">
                                  <p:stCondLst>
                                    <p:cond delay="0"/>
                                  </p:stCondLst>
                                  <p:childTnLst>
                                    <p:set>
                                      <p:cBhvr>
                                        <p:cTn id="25" dur="1" fill="hold">
                                          <p:stCondLst>
                                            <p:cond delay="0"/>
                                          </p:stCondLst>
                                        </p:cTn>
                                        <p:tgtEl>
                                          <p:spTgt spid="3">
                                            <p:txEl>
                                              <p:pRg st="4" end="4"/>
                                            </p:txEl>
                                          </p:spTgt>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2000"/>
                                        <p:tgtEl>
                                          <p:spTgt spid="5"/>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xit" presetSubtype="0" fill="hold" nodeType="clickEffect">
                                  <p:stCondLst>
                                    <p:cond delay="0"/>
                                  </p:stCondLst>
                                  <p:childTnLst>
                                    <p:animEffect transition="out" filter="fade">
                                      <p:cBhvr>
                                        <p:cTn id="36" dur="2000"/>
                                        <p:tgtEl>
                                          <p:spTgt spid="5"/>
                                        </p:tgtEl>
                                      </p:cBhvr>
                                    </p:animEffect>
                                    <p:set>
                                      <p:cBhvr>
                                        <p:cTn id="37" dur="1" fill="hold">
                                          <p:stCondLst>
                                            <p:cond delay="1999"/>
                                          </p:stCondLst>
                                        </p:cTn>
                                        <p:tgtEl>
                                          <p:spTgt spid="5"/>
                                        </p:tgtEl>
                                        <p:attrNameLst>
                                          <p:attrName>style.visibility</p:attrName>
                                        </p:attrNameLst>
                                      </p:cBhvr>
                                      <p:to>
                                        <p:strVal val="hidden"/>
                                      </p:to>
                                    </p:set>
                                  </p:childTnLst>
                                </p:cTn>
                              </p:par>
                              <p:par>
                                <p:cTn id="38" presetID="1" presetClass="entr" presetSubtype="0" fill="hold" grpId="0" nodeType="withEffect">
                                  <p:stCondLst>
                                    <p:cond delay="0"/>
                                  </p:stCondLst>
                                  <p:childTnLst>
                                    <p:set>
                                      <p:cBhvr>
                                        <p:cTn id="39" dur="1" fill="hold">
                                          <p:stCondLst>
                                            <p:cond delay="0"/>
                                          </p:stCondLst>
                                        </p:cTn>
                                        <p:tgtEl>
                                          <p:spTgt spid="3">
                                            <p:txEl>
                                              <p:pRg st="6" end="6"/>
                                            </p:txEl>
                                          </p:spTgt>
                                        </p:tgtEl>
                                        <p:attrNameLst>
                                          <p:attrName>style.visibility</p:attrName>
                                        </p:attrNameLst>
                                      </p:cBhvr>
                                      <p:to>
                                        <p:strVal val="visible"/>
                                      </p:to>
                                    </p:set>
                                  </p:childTnLst>
                                </p:cTn>
                              </p:par>
                              <p:par>
                                <p:cTn id="40" presetID="1" presetClass="entr" presetSubtype="0" fill="hold" grpId="0" nodeType="with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childTnLst>
                                </p:cTn>
                              </p:par>
                              <p:par>
                                <p:cTn id="42" presetID="1" presetClass="entr" presetSubtype="0" fill="hold" grpId="0" nodeType="withEffect">
                                  <p:stCondLst>
                                    <p:cond delay="0"/>
                                  </p:stCondLst>
                                  <p:childTnLst>
                                    <p:set>
                                      <p:cBhvr>
                                        <p:cTn id="43"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Content Placeholder 2"/>
          <p:cNvSpPr>
            <a:spLocks noGrp="1"/>
          </p:cNvSpPr>
          <p:nvPr>
            <p:ph idx="1"/>
          </p:nvPr>
        </p:nvSpPr>
        <p:spPr/>
        <p:txBody>
          <a:bodyPr/>
          <a:lstStyle/>
          <a:p>
            <a:pPr eaLnBrk="1" hangingPunct="1"/>
            <a:r>
              <a:rPr lang="en-US" dirty="0">
                <a:latin typeface="Arial"/>
                <a:cs typeface="Arial"/>
              </a:rPr>
              <a:t>Use layouts to convey the relationships between the </a:t>
            </a:r>
            <a:r>
              <a:rPr lang="en-US" dirty="0" smtClean="0">
                <a:latin typeface="Arial"/>
                <a:cs typeface="Arial"/>
              </a:rPr>
              <a:t>nodes.</a:t>
            </a:r>
          </a:p>
          <a:p>
            <a:pPr marL="0" indent="0" eaLnBrk="1" hangingPunct="1">
              <a:buNone/>
            </a:pPr>
            <a:endParaRPr lang="en-US" dirty="0">
              <a:latin typeface="Arial"/>
              <a:cs typeface="Arial"/>
            </a:endParaRPr>
          </a:p>
          <a:p>
            <a:pPr eaLnBrk="1" hangingPunct="1"/>
            <a:r>
              <a:rPr lang="en-US" dirty="0">
                <a:latin typeface="Arial"/>
                <a:cs typeface="Arial"/>
              </a:rPr>
              <a:t>Layout algorithms may need to be </a:t>
            </a:r>
            <a:r>
              <a:rPr lang="ja-JP" altLang="en-US" dirty="0">
                <a:latin typeface="Arial"/>
                <a:cs typeface="Arial"/>
              </a:rPr>
              <a:t>“</a:t>
            </a:r>
            <a:r>
              <a:rPr lang="en-US" altLang="ja-JP" dirty="0">
                <a:latin typeface="Arial"/>
                <a:cs typeface="Arial"/>
              </a:rPr>
              <a:t>tuned</a:t>
            </a:r>
            <a:r>
              <a:rPr lang="ja-JP" altLang="en-US" dirty="0">
                <a:latin typeface="Arial"/>
                <a:cs typeface="Arial"/>
              </a:rPr>
              <a:t>”</a:t>
            </a:r>
            <a:r>
              <a:rPr lang="en-US" altLang="ja-JP" dirty="0">
                <a:latin typeface="Arial"/>
                <a:cs typeface="Arial"/>
              </a:rPr>
              <a:t> to fit your </a:t>
            </a:r>
            <a:r>
              <a:rPr lang="en-US" altLang="ja-JP" dirty="0" smtClean="0">
                <a:latin typeface="Arial"/>
                <a:cs typeface="Arial"/>
              </a:rPr>
              <a:t>network.</a:t>
            </a:r>
          </a:p>
          <a:p>
            <a:pPr eaLnBrk="1" hangingPunct="1"/>
            <a:endParaRPr lang="en-US" altLang="ja-JP" dirty="0">
              <a:latin typeface="Arial"/>
              <a:cs typeface="Arial"/>
            </a:endParaRPr>
          </a:p>
          <a:p>
            <a:pPr eaLnBrk="1" hangingPunct="1"/>
            <a:r>
              <a:rPr lang="en-US" altLang="ja-JP" dirty="0" smtClean="0">
                <a:latin typeface="Arial"/>
                <a:cs typeface="Arial"/>
              </a:rPr>
              <a:t>There is not one </a:t>
            </a:r>
            <a:r>
              <a:rPr lang="en-US" altLang="ja-JP" i="1" dirty="0" smtClean="0">
                <a:latin typeface="Arial"/>
                <a:cs typeface="Arial"/>
              </a:rPr>
              <a:t>correct</a:t>
            </a:r>
            <a:r>
              <a:rPr lang="en-US" altLang="ja-JP" dirty="0" smtClean="0">
                <a:latin typeface="Arial"/>
                <a:cs typeface="Arial"/>
              </a:rPr>
              <a:t> layout. Try different things.</a:t>
            </a:r>
            <a:endParaRPr lang="en-US" altLang="ja-JP" dirty="0">
              <a:latin typeface="Arial"/>
              <a:cs typeface="Arial"/>
            </a:endParaRPr>
          </a:p>
        </p:txBody>
      </p:sp>
      <p:sp>
        <p:nvSpPr>
          <p:cNvPr id="4" name="Title 1"/>
          <p:cNvSpPr txBox="1">
            <a:spLocks/>
          </p:cNvSpPr>
          <p:nvPr/>
        </p:nvSpPr>
        <p:spPr>
          <a:xfrm>
            <a:off x="919163" y="119528"/>
            <a:ext cx="7996237" cy="850900"/>
          </a:xfrm>
          <a:prstGeom prst="rect">
            <a:avLst/>
          </a:prstGeom>
        </p:spPr>
        <p:txBody>
          <a:bodyPr/>
          <a:lstStyle>
            <a:lvl1pPr algn="ctr" rtl="0" eaLnBrk="0" fontAlgn="base" hangingPunct="0">
              <a:spcBef>
                <a:spcPct val="0"/>
              </a:spcBef>
              <a:spcAft>
                <a:spcPct val="0"/>
              </a:spcAft>
              <a:defRPr sz="4000">
                <a:solidFill>
                  <a:schemeClr val="bg1"/>
                </a:solidFill>
                <a:latin typeface="Arial"/>
                <a:ea typeface="ＭＳ Ｐゴシック" charset="0"/>
                <a:cs typeface="ＭＳ Ｐゴシック" charset="0"/>
              </a:defRPr>
            </a:lvl1pPr>
            <a:lvl2pPr algn="ctr" rtl="0" eaLnBrk="0" fontAlgn="base" hangingPunct="0">
              <a:spcBef>
                <a:spcPct val="0"/>
              </a:spcBef>
              <a:spcAft>
                <a:spcPct val="0"/>
              </a:spcAft>
              <a:defRPr sz="4400">
                <a:solidFill>
                  <a:schemeClr val="bg1"/>
                </a:solidFill>
                <a:latin typeface="Times New Roman" pitchFamily="-112" charset="0"/>
                <a:ea typeface="ＭＳ Ｐゴシック" charset="0"/>
                <a:cs typeface="ＭＳ Ｐゴシック" charset="0"/>
              </a:defRPr>
            </a:lvl2pPr>
            <a:lvl3pPr algn="ctr" rtl="0" eaLnBrk="0" fontAlgn="base" hangingPunct="0">
              <a:spcBef>
                <a:spcPct val="0"/>
              </a:spcBef>
              <a:spcAft>
                <a:spcPct val="0"/>
              </a:spcAft>
              <a:defRPr sz="4400">
                <a:solidFill>
                  <a:schemeClr val="bg1"/>
                </a:solidFill>
                <a:latin typeface="Times New Roman" pitchFamily="-112" charset="0"/>
                <a:ea typeface="ＭＳ Ｐゴシック" charset="0"/>
                <a:cs typeface="ＭＳ Ｐゴシック" charset="0"/>
              </a:defRPr>
            </a:lvl3pPr>
            <a:lvl4pPr algn="ctr" rtl="0" eaLnBrk="0" fontAlgn="base" hangingPunct="0">
              <a:spcBef>
                <a:spcPct val="0"/>
              </a:spcBef>
              <a:spcAft>
                <a:spcPct val="0"/>
              </a:spcAft>
              <a:defRPr sz="4400">
                <a:solidFill>
                  <a:schemeClr val="bg1"/>
                </a:solidFill>
                <a:latin typeface="Times New Roman" pitchFamily="-112" charset="0"/>
                <a:ea typeface="ＭＳ Ｐゴシック" charset="0"/>
                <a:cs typeface="ＭＳ Ｐゴシック" charset="0"/>
              </a:defRPr>
            </a:lvl4pPr>
            <a:lvl5pPr algn="ctr" rtl="0" eaLnBrk="0" fontAlgn="base" hangingPunct="0">
              <a:spcBef>
                <a:spcPct val="0"/>
              </a:spcBef>
              <a:spcAft>
                <a:spcPct val="0"/>
              </a:spcAft>
              <a:defRPr sz="4400">
                <a:solidFill>
                  <a:schemeClr val="bg1"/>
                </a:solidFill>
                <a:latin typeface="Times New Roman" pitchFamily="-112" charset="0"/>
                <a:ea typeface="ＭＳ Ｐゴシック" charset="0"/>
                <a:cs typeface="ＭＳ Ｐゴシック" charset="0"/>
              </a:defRPr>
            </a:lvl5pPr>
            <a:lvl6pPr marL="457200" algn="ctr" rtl="0" eaLnBrk="1" fontAlgn="base" hangingPunct="1">
              <a:spcBef>
                <a:spcPct val="0"/>
              </a:spcBef>
              <a:spcAft>
                <a:spcPct val="0"/>
              </a:spcAft>
              <a:defRPr sz="4400">
                <a:solidFill>
                  <a:schemeClr val="bg1"/>
                </a:solidFill>
                <a:latin typeface="Times New Roman" pitchFamily="-112" charset="0"/>
              </a:defRPr>
            </a:lvl6pPr>
            <a:lvl7pPr marL="914400" algn="ctr" rtl="0" eaLnBrk="1" fontAlgn="base" hangingPunct="1">
              <a:spcBef>
                <a:spcPct val="0"/>
              </a:spcBef>
              <a:spcAft>
                <a:spcPct val="0"/>
              </a:spcAft>
              <a:defRPr sz="4400">
                <a:solidFill>
                  <a:schemeClr val="bg1"/>
                </a:solidFill>
                <a:latin typeface="Times New Roman" pitchFamily="-112" charset="0"/>
              </a:defRPr>
            </a:lvl7pPr>
            <a:lvl8pPr marL="1371600" algn="ctr" rtl="0" eaLnBrk="1" fontAlgn="base" hangingPunct="1">
              <a:spcBef>
                <a:spcPct val="0"/>
              </a:spcBef>
              <a:spcAft>
                <a:spcPct val="0"/>
              </a:spcAft>
              <a:defRPr sz="4400">
                <a:solidFill>
                  <a:schemeClr val="bg1"/>
                </a:solidFill>
                <a:latin typeface="Times New Roman" pitchFamily="-112" charset="0"/>
              </a:defRPr>
            </a:lvl8pPr>
            <a:lvl9pPr marL="1828800" algn="ctr" rtl="0" eaLnBrk="1" fontAlgn="base" hangingPunct="1">
              <a:spcBef>
                <a:spcPct val="0"/>
              </a:spcBef>
              <a:spcAft>
                <a:spcPct val="0"/>
              </a:spcAft>
              <a:defRPr sz="4400">
                <a:solidFill>
                  <a:schemeClr val="bg1"/>
                </a:solidFill>
                <a:latin typeface="Times New Roman" pitchFamily="-112" charset="0"/>
              </a:defRPr>
            </a:lvl9pPr>
          </a:lstStyle>
          <a:p>
            <a:pPr eaLnBrk="1" hangingPunct="1"/>
            <a:r>
              <a:rPr lang="en-US" b="1" dirty="0" smtClean="0">
                <a:cs typeface="Arial"/>
              </a:rPr>
              <a:t>Layouts</a:t>
            </a:r>
            <a:endParaRPr lang="en-US" b="1" dirty="0">
              <a:cs typeface="Arial"/>
            </a:endParaRPr>
          </a:p>
        </p:txBody>
      </p:sp>
    </p:spTree>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itle 1"/>
          <p:cNvSpPr>
            <a:spLocks noGrp="1"/>
          </p:cNvSpPr>
          <p:nvPr>
            <p:ph type="title"/>
          </p:nvPr>
        </p:nvSpPr>
        <p:spPr>
          <a:xfrm>
            <a:off x="919163" y="134469"/>
            <a:ext cx="7996237" cy="850900"/>
          </a:xfrm>
        </p:spPr>
        <p:txBody>
          <a:bodyPr/>
          <a:lstStyle/>
          <a:p>
            <a:pPr eaLnBrk="1" hangingPunct="1"/>
            <a:r>
              <a:rPr lang="en-US" b="1" dirty="0">
                <a:cs typeface="Arial"/>
              </a:rPr>
              <a:t>Animation</a:t>
            </a:r>
          </a:p>
        </p:txBody>
      </p:sp>
      <p:sp>
        <p:nvSpPr>
          <p:cNvPr id="3" name="Content Placeholder 2"/>
          <p:cNvSpPr>
            <a:spLocks noGrp="1"/>
          </p:cNvSpPr>
          <p:nvPr>
            <p:ph idx="1"/>
          </p:nvPr>
        </p:nvSpPr>
        <p:spPr/>
        <p:txBody>
          <a:bodyPr/>
          <a:lstStyle/>
          <a:p>
            <a:pPr eaLnBrk="1" hangingPunct="1"/>
            <a:r>
              <a:rPr lang="en-US">
                <a:latin typeface="Arial"/>
                <a:cs typeface="Arial"/>
              </a:rPr>
              <a:t>Animation is useful to show changes in a network:</a:t>
            </a:r>
          </a:p>
          <a:p>
            <a:pPr lvl="1" eaLnBrk="1" hangingPunct="1"/>
            <a:r>
              <a:rPr lang="en-US">
                <a:latin typeface="Arial"/>
                <a:ea typeface="ＭＳ Ｐゴシック" charset="0"/>
                <a:cs typeface="Arial"/>
              </a:rPr>
              <a:t>Over a time series</a:t>
            </a:r>
          </a:p>
          <a:p>
            <a:pPr lvl="1" eaLnBrk="1" hangingPunct="1"/>
            <a:r>
              <a:rPr lang="en-US">
                <a:latin typeface="Arial"/>
                <a:ea typeface="ＭＳ Ｐゴシック" charset="0"/>
                <a:cs typeface="Arial"/>
              </a:rPr>
              <a:t>Over different conditions</a:t>
            </a:r>
          </a:p>
          <a:p>
            <a:pPr lvl="1" eaLnBrk="1" hangingPunct="1"/>
            <a:r>
              <a:rPr lang="en-US">
                <a:latin typeface="Arial"/>
                <a:ea typeface="ＭＳ Ｐゴシック" charset="0"/>
                <a:cs typeface="Arial"/>
              </a:rPr>
              <a:t>Between species</a:t>
            </a:r>
          </a:p>
        </p:txBody>
      </p:sp>
      <p:pic>
        <p:nvPicPr>
          <p:cNvPr id="6" name="ClusterAnimation2.mov" descr="/Users/scooter/ClusterAnimation2.mov">
            <a:hlinkClick r:id="" action="ppaction://media"/>
          </p:cNvPr>
          <p:cNvPicPr/>
          <p:nvPr>
            <a:videoFile r:link="rId2"/>
            <p:extLst>
              <p:ext uri="{DAA4B4D4-6D71-4841-9C94-3DE7FCFB9230}">
                <p14:media xmlns:p14="http://schemas.microsoft.com/office/powerpoint/2010/main" r:link="rId1"/>
              </p:ext>
            </p:extLst>
          </p:nvPr>
        </p:nvPicPr>
        <p:blipFill>
          <a:blip r:embed="rId5">
            <a:extLst>
              <a:ext uri="{28A0092B-C50C-407E-A947-70E740481C1C}">
                <a14:useLocalDpi xmlns:a14="http://schemas.microsoft.com/office/drawing/2010/main" val="0"/>
              </a:ext>
            </a:extLst>
          </a:blip>
          <a:srcRect/>
          <a:stretch>
            <a:fillRect/>
          </a:stretch>
        </p:blipFill>
        <p:spPr bwMode="auto">
          <a:xfrm>
            <a:off x="-17463" y="1160463"/>
            <a:ext cx="9144001"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subTnLst>
                                    <p:set>
                                      <p:cBhvr override="childStyle">
                                        <p:cTn dur="1" fill="hold" display="0" masterRel="nextClick" afterEffect="1"/>
                                        <p:tgtEl>
                                          <p:spTgt spid="3">
                                            <p:txEl>
                                              <p:pRg st="0" end="0"/>
                                            </p:txEl>
                                          </p:spTgt>
                                        </p:tgtEl>
                                        <p:attrNameLst>
                                          <p:attrName>style.visibility</p:attrName>
                                        </p:attrNameLst>
                                      </p:cBhvr>
                                      <p:to>
                                        <p:strVal val="hidden"/>
                                      </p:to>
                                    </p:set>
                                  </p:sub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subTnLst>
                                    <p:set>
                                      <p:cBhvr override="childStyle">
                                        <p:cTn dur="1" fill="hold" display="0" masterRel="nextClick" afterEffect="1"/>
                                        <p:tgtEl>
                                          <p:spTgt spid="3">
                                            <p:txEl>
                                              <p:pRg st="1" end="1"/>
                                            </p:txEl>
                                          </p:spTgt>
                                        </p:tgtEl>
                                        <p:attrNameLst>
                                          <p:attrName>style.visibility</p:attrName>
                                        </p:attrNameLst>
                                      </p:cBhvr>
                                      <p:to>
                                        <p:strVal val="hidden"/>
                                      </p:to>
                                    </p:set>
                                  </p:sub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subTnLst>
                                    <p:set>
                                      <p:cBhvr override="childStyle">
                                        <p:cTn dur="1" fill="hold" display="0" masterRel="nextClick" afterEffect="1"/>
                                        <p:tgtEl>
                                          <p:spTgt spid="3">
                                            <p:txEl>
                                              <p:pRg st="2" end="2"/>
                                            </p:txEl>
                                          </p:spTgt>
                                        </p:tgtEl>
                                        <p:attrNameLst>
                                          <p:attrName>style.visibility</p:attrName>
                                        </p:attrNameLst>
                                      </p:cBhvr>
                                      <p:to>
                                        <p:strVal val="hidden"/>
                                      </p:to>
                                    </p:set>
                                  </p:sub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subTnLst>
                                    <p:set>
                                      <p:cBhvr override="childStyle">
                                        <p:cTn dur="1" fill="hold" display="0" masterRel="nextClick" afterEffect="1"/>
                                        <p:tgtEl>
                                          <p:spTgt spid="3">
                                            <p:txEl>
                                              <p:pRg st="3" end="3"/>
                                            </p:txEl>
                                          </p:spTgt>
                                        </p:tgtEl>
                                        <p:attrNameLst>
                                          <p:attrName>style.visibility</p:attrName>
                                        </p:attrNameLst>
                                      </p:cBhvr>
                                      <p:to>
                                        <p:strVal val="hidden"/>
                                      </p:to>
                                    </p:set>
                                  </p:sub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1614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6"/>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6"/>
                                        </p:tgtEl>
                                      </p:cBhvr>
                                    </p:cmd>
                                  </p:childTnLst>
                                </p:cTn>
                              </p:par>
                            </p:childTnLst>
                          </p:cTn>
                        </p:par>
                      </p:childTnLst>
                    </p:cTn>
                  </p:par>
                </p:childTnLst>
              </p:cTn>
              <p:nextCondLst>
                <p:cond evt="onClick" delay="0">
                  <p:tgtEl>
                    <p:spTgt spid="6"/>
                  </p:tgtEl>
                </p:cond>
              </p:nextCondLst>
            </p:seq>
            <p:video fullScrn="1">
              <p:cMediaNode showWhenStopped="0">
                <p:cTn id="22" repeatCount="indefinite" fill="hold" display="0">
                  <p:stCondLst>
                    <p:cond delay="indefinite"/>
                  </p:stCondLst>
                  <p:endCondLst>
                    <p:cond evt="onNext" delay="0">
                      <p:tgtEl>
                        <p:sldTgt/>
                      </p:tgtEl>
                    </p:cond>
                    <p:cond evt="onPrev" delay="0">
                      <p:tgtEl>
                        <p:sldTgt/>
                      </p:tgtEl>
                    </p:cond>
                  </p:endCondLst>
                </p:cTn>
                <p:tgtEl>
                  <p:spTgt spid="6"/>
                </p:tgtEl>
              </p:cMediaNode>
            </p:video>
          </p:childTnLst>
        </p:cTn>
      </p:par>
    </p:tnLst>
    <p:bldLst>
      <p:bldP spid="3"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9163" y="119528"/>
            <a:ext cx="7996237" cy="850900"/>
          </a:xfrm>
        </p:spPr>
        <p:txBody>
          <a:bodyPr/>
          <a:lstStyle/>
          <a:p>
            <a:r>
              <a:rPr lang="en-US" b="1" dirty="0" smtClean="0"/>
              <a:t>Introduction to Cytoscape</a:t>
            </a:r>
            <a:endParaRPr lang="en-US" b="1" dirty="0"/>
          </a:p>
        </p:txBody>
      </p:sp>
      <p:sp>
        <p:nvSpPr>
          <p:cNvPr id="3" name="Content Placeholder 2"/>
          <p:cNvSpPr>
            <a:spLocks noGrp="1"/>
          </p:cNvSpPr>
          <p:nvPr>
            <p:ph idx="1"/>
          </p:nvPr>
        </p:nvSpPr>
        <p:spPr/>
        <p:txBody>
          <a:bodyPr/>
          <a:lstStyle/>
          <a:p>
            <a:r>
              <a:rPr lang="en-US" sz="2800" dirty="0" smtClean="0">
                <a:latin typeface="Arial"/>
                <a:cs typeface="Arial"/>
              </a:rPr>
              <a:t>Overview</a:t>
            </a:r>
          </a:p>
          <a:p>
            <a:r>
              <a:rPr lang="en-US" sz="2800" dirty="0" smtClean="0">
                <a:latin typeface="Arial"/>
                <a:cs typeface="Arial"/>
              </a:rPr>
              <a:t>Core Concepts</a:t>
            </a:r>
          </a:p>
          <a:p>
            <a:pPr lvl="1"/>
            <a:r>
              <a:rPr lang="en-US" sz="2400" dirty="0" smtClean="0">
                <a:latin typeface="Arial"/>
                <a:cs typeface="Arial"/>
              </a:rPr>
              <a:t>Networks and Tables</a:t>
            </a:r>
          </a:p>
          <a:p>
            <a:pPr lvl="1"/>
            <a:r>
              <a:rPr lang="en-US" sz="2400" dirty="0" smtClean="0">
                <a:latin typeface="Arial"/>
                <a:cs typeface="Arial"/>
              </a:rPr>
              <a:t>Visual Properties</a:t>
            </a:r>
          </a:p>
          <a:p>
            <a:pPr lvl="1"/>
            <a:r>
              <a:rPr lang="en-US" sz="2400" dirty="0" smtClean="0">
                <a:latin typeface="Arial"/>
                <a:cs typeface="Arial"/>
              </a:rPr>
              <a:t>Cytoscape Apps</a:t>
            </a:r>
          </a:p>
          <a:p>
            <a:pPr lvl="0"/>
            <a:r>
              <a:rPr lang="en-US" sz="2800" dirty="0" smtClean="0">
                <a:latin typeface="Arial"/>
                <a:cs typeface="Arial"/>
              </a:rPr>
              <a:t>Working with Data</a:t>
            </a:r>
          </a:p>
          <a:p>
            <a:pPr lvl="1"/>
            <a:r>
              <a:rPr lang="en-US" sz="2400" dirty="0" smtClean="0">
                <a:latin typeface="Arial"/>
                <a:cs typeface="Arial"/>
              </a:rPr>
              <a:t>Loading networks from files and online databases</a:t>
            </a:r>
          </a:p>
          <a:p>
            <a:pPr lvl="1"/>
            <a:r>
              <a:rPr lang="en-US" sz="2400" dirty="0" smtClean="0">
                <a:latin typeface="Arial"/>
                <a:cs typeface="Arial"/>
              </a:rPr>
              <a:t>Loading data tables</a:t>
            </a:r>
            <a:r>
              <a:rPr lang="en-US" sz="2400" baseline="0" dirty="0" smtClean="0">
                <a:latin typeface="Arial"/>
                <a:cs typeface="Arial"/>
              </a:rPr>
              <a:t> from CSV or Excel files</a:t>
            </a:r>
          </a:p>
          <a:p>
            <a:pPr lvl="1"/>
            <a:r>
              <a:rPr lang="en-US" sz="2400" dirty="0" smtClean="0">
                <a:latin typeface="Arial"/>
                <a:cs typeface="Arial"/>
              </a:rPr>
              <a:t>The Table Panel</a:t>
            </a:r>
          </a:p>
        </p:txBody>
      </p:sp>
    </p:spTree>
    <p:extLst>
      <p:ext uri="{BB962C8B-B14F-4D97-AF65-F5344CB8AC3E}">
        <p14:creationId xmlns:p14="http://schemas.microsoft.com/office/powerpoint/2010/main" val="4088209885"/>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9" name="Rectangle 12"/>
          <p:cNvSpPr>
            <a:spLocks noChangeArrowheads="1"/>
          </p:cNvSpPr>
          <p:nvPr/>
        </p:nvSpPr>
        <p:spPr bwMode="auto">
          <a:xfrm>
            <a:off x="5791199" y="990600"/>
            <a:ext cx="3233271" cy="1339341"/>
          </a:xfrm>
          <a:prstGeom prst="rect">
            <a:avLst/>
          </a:prstGeom>
          <a:noFill/>
          <a:ln w="9525">
            <a:noFill/>
            <a:miter lim="800000"/>
            <a:headEnd/>
            <a:tailEnd/>
          </a:ln>
        </p:spPr>
        <p:txBody>
          <a:bodyPr wrap="square">
            <a:prstTxWarp prst="textNoShape">
              <a:avLst/>
            </a:prstTxWarp>
            <a:spAutoFit/>
          </a:bodyPr>
          <a:lstStyle/>
          <a:p>
            <a:pPr lvl="1">
              <a:lnSpc>
                <a:spcPct val="90000"/>
              </a:lnSpc>
              <a:spcBef>
                <a:spcPct val="20000"/>
              </a:spcBef>
              <a:buClr>
                <a:srgbClr val="0E0E99"/>
              </a:buClr>
              <a:buSzPct val="55000"/>
              <a:buFont typeface="Wingdings" charset="2"/>
              <a:buChar char="§"/>
            </a:pPr>
            <a:r>
              <a:rPr lang="en-GB" sz="2600" dirty="0">
                <a:solidFill>
                  <a:srgbClr val="000000"/>
                </a:solidFill>
              </a:rPr>
              <a:t> Open </a:t>
            </a:r>
            <a:r>
              <a:rPr lang="en-GB" sz="2600" dirty="0" smtClean="0">
                <a:solidFill>
                  <a:srgbClr val="000000"/>
                </a:solidFill>
              </a:rPr>
              <a:t>source</a:t>
            </a:r>
          </a:p>
          <a:p>
            <a:pPr lvl="1">
              <a:lnSpc>
                <a:spcPct val="90000"/>
              </a:lnSpc>
              <a:spcBef>
                <a:spcPct val="20000"/>
              </a:spcBef>
              <a:buClr>
                <a:srgbClr val="0E0E99"/>
              </a:buClr>
              <a:buSzPct val="55000"/>
              <a:buFont typeface="Wingdings" charset="2"/>
              <a:buChar char="§"/>
            </a:pPr>
            <a:r>
              <a:rPr lang="en-GB" sz="2600" dirty="0" smtClean="0">
                <a:solidFill>
                  <a:srgbClr val="000000"/>
                </a:solidFill>
              </a:rPr>
              <a:t> Cross platform</a:t>
            </a:r>
          </a:p>
          <a:p>
            <a:pPr lvl="1">
              <a:lnSpc>
                <a:spcPct val="90000"/>
              </a:lnSpc>
              <a:spcBef>
                <a:spcPct val="20000"/>
              </a:spcBef>
              <a:buClr>
                <a:srgbClr val="0E0E99"/>
              </a:buClr>
              <a:buSzPct val="55000"/>
              <a:buFont typeface="Wingdings" charset="2"/>
              <a:buChar char="§"/>
            </a:pPr>
            <a:r>
              <a:rPr lang="en-GB" sz="2600" dirty="0">
                <a:solidFill>
                  <a:srgbClr val="000000"/>
                </a:solidFill>
              </a:rPr>
              <a:t> C</a:t>
            </a:r>
            <a:r>
              <a:rPr lang="en-GB" sz="2600" dirty="0" smtClean="0">
                <a:solidFill>
                  <a:srgbClr val="000000"/>
                </a:solidFill>
              </a:rPr>
              <a:t>onsortium</a:t>
            </a:r>
            <a:endParaRPr lang="en-US" sz="2600" dirty="0">
              <a:solidFill>
                <a:srgbClr val="000000"/>
              </a:solidFill>
            </a:endParaRPr>
          </a:p>
        </p:txBody>
      </p:sp>
      <p:sp>
        <p:nvSpPr>
          <p:cNvPr id="15" name="Title 1"/>
          <p:cNvSpPr txBox="1">
            <a:spLocks/>
          </p:cNvSpPr>
          <p:nvPr/>
        </p:nvSpPr>
        <p:spPr>
          <a:xfrm>
            <a:off x="919163" y="74705"/>
            <a:ext cx="7996237" cy="850900"/>
          </a:xfrm>
          <a:prstGeom prst="rect">
            <a:avLst/>
          </a:prstGeom>
        </p:spPr>
        <p:txBody>
          <a:bodyPr/>
          <a:lstStyle>
            <a:lvl1pPr algn="ctr" rtl="0" eaLnBrk="0" fontAlgn="base" hangingPunct="0">
              <a:spcBef>
                <a:spcPct val="0"/>
              </a:spcBef>
              <a:spcAft>
                <a:spcPct val="0"/>
              </a:spcAft>
              <a:defRPr sz="4000">
                <a:solidFill>
                  <a:schemeClr val="bg1"/>
                </a:solidFill>
                <a:latin typeface="Arial"/>
                <a:ea typeface="ＭＳ Ｐゴシック" charset="0"/>
                <a:cs typeface="ＭＳ Ｐゴシック" charset="0"/>
              </a:defRPr>
            </a:lvl1pPr>
            <a:lvl2pPr algn="ctr" rtl="0" eaLnBrk="0" fontAlgn="base" hangingPunct="0">
              <a:spcBef>
                <a:spcPct val="0"/>
              </a:spcBef>
              <a:spcAft>
                <a:spcPct val="0"/>
              </a:spcAft>
              <a:defRPr sz="4400">
                <a:solidFill>
                  <a:schemeClr val="bg1"/>
                </a:solidFill>
                <a:latin typeface="Times New Roman" pitchFamily="-112" charset="0"/>
                <a:ea typeface="ＭＳ Ｐゴシック" charset="0"/>
                <a:cs typeface="ＭＳ Ｐゴシック" charset="0"/>
              </a:defRPr>
            </a:lvl2pPr>
            <a:lvl3pPr algn="ctr" rtl="0" eaLnBrk="0" fontAlgn="base" hangingPunct="0">
              <a:spcBef>
                <a:spcPct val="0"/>
              </a:spcBef>
              <a:spcAft>
                <a:spcPct val="0"/>
              </a:spcAft>
              <a:defRPr sz="4400">
                <a:solidFill>
                  <a:schemeClr val="bg1"/>
                </a:solidFill>
                <a:latin typeface="Times New Roman" pitchFamily="-112" charset="0"/>
                <a:ea typeface="ＭＳ Ｐゴシック" charset="0"/>
                <a:cs typeface="ＭＳ Ｐゴシック" charset="0"/>
              </a:defRPr>
            </a:lvl3pPr>
            <a:lvl4pPr algn="ctr" rtl="0" eaLnBrk="0" fontAlgn="base" hangingPunct="0">
              <a:spcBef>
                <a:spcPct val="0"/>
              </a:spcBef>
              <a:spcAft>
                <a:spcPct val="0"/>
              </a:spcAft>
              <a:defRPr sz="4400">
                <a:solidFill>
                  <a:schemeClr val="bg1"/>
                </a:solidFill>
                <a:latin typeface="Times New Roman" pitchFamily="-112" charset="0"/>
                <a:ea typeface="ＭＳ Ｐゴシック" charset="0"/>
                <a:cs typeface="ＭＳ Ｐゴシック" charset="0"/>
              </a:defRPr>
            </a:lvl4pPr>
            <a:lvl5pPr algn="ctr" rtl="0" eaLnBrk="0" fontAlgn="base" hangingPunct="0">
              <a:spcBef>
                <a:spcPct val="0"/>
              </a:spcBef>
              <a:spcAft>
                <a:spcPct val="0"/>
              </a:spcAft>
              <a:defRPr sz="4400">
                <a:solidFill>
                  <a:schemeClr val="bg1"/>
                </a:solidFill>
                <a:latin typeface="Times New Roman" pitchFamily="-112" charset="0"/>
                <a:ea typeface="ＭＳ Ｐゴシック" charset="0"/>
                <a:cs typeface="ＭＳ Ｐゴシック" charset="0"/>
              </a:defRPr>
            </a:lvl5pPr>
            <a:lvl6pPr marL="457200" algn="ctr" rtl="0" eaLnBrk="1" fontAlgn="base" hangingPunct="1">
              <a:spcBef>
                <a:spcPct val="0"/>
              </a:spcBef>
              <a:spcAft>
                <a:spcPct val="0"/>
              </a:spcAft>
              <a:defRPr sz="4400">
                <a:solidFill>
                  <a:schemeClr val="bg1"/>
                </a:solidFill>
                <a:latin typeface="Times New Roman" pitchFamily="-112" charset="0"/>
              </a:defRPr>
            </a:lvl6pPr>
            <a:lvl7pPr marL="914400" algn="ctr" rtl="0" eaLnBrk="1" fontAlgn="base" hangingPunct="1">
              <a:spcBef>
                <a:spcPct val="0"/>
              </a:spcBef>
              <a:spcAft>
                <a:spcPct val="0"/>
              </a:spcAft>
              <a:defRPr sz="4400">
                <a:solidFill>
                  <a:schemeClr val="bg1"/>
                </a:solidFill>
                <a:latin typeface="Times New Roman" pitchFamily="-112" charset="0"/>
              </a:defRPr>
            </a:lvl7pPr>
            <a:lvl8pPr marL="1371600" algn="ctr" rtl="0" eaLnBrk="1" fontAlgn="base" hangingPunct="1">
              <a:spcBef>
                <a:spcPct val="0"/>
              </a:spcBef>
              <a:spcAft>
                <a:spcPct val="0"/>
              </a:spcAft>
              <a:defRPr sz="4400">
                <a:solidFill>
                  <a:schemeClr val="bg1"/>
                </a:solidFill>
                <a:latin typeface="Times New Roman" pitchFamily="-112" charset="0"/>
              </a:defRPr>
            </a:lvl8pPr>
            <a:lvl9pPr marL="1828800" algn="ctr" rtl="0" eaLnBrk="1" fontAlgn="base" hangingPunct="1">
              <a:spcBef>
                <a:spcPct val="0"/>
              </a:spcBef>
              <a:spcAft>
                <a:spcPct val="0"/>
              </a:spcAft>
              <a:defRPr sz="4400">
                <a:solidFill>
                  <a:schemeClr val="bg1"/>
                </a:solidFill>
                <a:latin typeface="Times New Roman" pitchFamily="-112" charset="0"/>
              </a:defRPr>
            </a:lvl9pPr>
          </a:lstStyle>
          <a:p>
            <a:r>
              <a:rPr lang="en-US" sz="4400" b="1" smtClean="0"/>
              <a:t>Cytoscape</a:t>
            </a:r>
            <a:endParaRPr lang="en-US" sz="4400" b="1" dirty="0"/>
          </a:p>
        </p:txBody>
      </p:sp>
      <p:pic>
        <p:nvPicPr>
          <p:cNvPr id="14" name="Picture 4"/>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64793" y="1157939"/>
            <a:ext cx="5854926" cy="5031978"/>
          </a:xfrm>
          <a:prstGeom prst="rect">
            <a:avLst/>
          </a:prstGeom>
          <a:noFill/>
        </p:spPr>
      </p:pic>
      <p:grpSp>
        <p:nvGrpSpPr>
          <p:cNvPr id="16" name="Group 11"/>
          <p:cNvGrpSpPr>
            <a:grpSpLocks/>
          </p:cNvGrpSpPr>
          <p:nvPr/>
        </p:nvGrpSpPr>
        <p:grpSpPr bwMode="auto">
          <a:xfrm>
            <a:off x="6315075" y="2317377"/>
            <a:ext cx="2295525" cy="3322918"/>
            <a:chOff x="3888" y="1344"/>
            <a:chExt cx="1536" cy="2224"/>
          </a:xfrm>
        </p:grpSpPr>
        <p:pic>
          <p:nvPicPr>
            <p:cNvPr id="17" name="Picture 4"/>
            <p:cNvPicPr>
              <a:picLocks noChangeAspect="1" noChangeArrowheads="1"/>
            </p:cNvPicPr>
            <p:nvPr/>
          </p:nvPicPr>
          <p:blipFill>
            <a:blip r:embed="rId4"/>
            <a:srcRect l="81009" t="20686" r="7088" b="41667"/>
            <a:stretch>
              <a:fillRect/>
            </a:stretch>
          </p:blipFill>
          <p:spPr bwMode="auto">
            <a:xfrm>
              <a:off x="3936" y="1344"/>
              <a:ext cx="1488" cy="1882"/>
            </a:xfrm>
            <a:prstGeom prst="rect">
              <a:avLst/>
            </a:prstGeom>
            <a:noFill/>
            <a:ln w="9525">
              <a:noFill/>
              <a:miter lim="800000"/>
              <a:headEnd/>
              <a:tailEnd/>
            </a:ln>
          </p:spPr>
        </p:pic>
        <p:pic>
          <p:nvPicPr>
            <p:cNvPr id="18" name="Picture 7"/>
            <p:cNvPicPr>
              <a:picLocks noChangeAspect="1" noChangeArrowheads="1"/>
            </p:cNvPicPr>
            <p:nvPr/>
          </p:nvPicPr>
          <p:blipFill>
            <a:blip r:embed="rId5"/>
            <a:srcRect b="40741"/>
            <a:stretch>
              <a:fillRect/>
            </a:stretch>
          </p:blipFill>
          <p:spPr bwMode="auto">
            <a:xfrm>
              <a:off x="3888" y="3312"/>
              <a:ext cx="576" cy="256"/>
            </a:xfrm>
            <a:prstGeom prst="rect">
              <a:avLst/>
            </a:prstGeom>
            <a:noFill/>
            <a:ln w="9525">
              <a:noFill/>
              <a:miter lim="800000"/>
              <a:headEnd/>
              <a:tailEnd/>
            </a:ln>
          </p:spPr>
        </p:pic>
        <p:sp>
          <p:nvSpPr>
            <p:cNvPr id="19" name="Text Box 8"/>
            <p:cNvSpPr txBox="1">
              <a:spLocks noChangeArrowheads="1"/>
            </p:cNvSpPr>
            <p:nvPr/>
          </p:nvSpPr>
          <p:spPr bwMode="auto">
            <a:xfrm>
              <a:off x="4244" y="3367"/>
              <a:ext cx="706" cy="135"/>
            </a:xfrm>
            <a:prstGeom prst="rect">
              <a:avLst/>
            </a:prstGeom>
            <a:noFill/>
            <a:ln w="9525">
              <a:noFill/>
              <a:miter lim="800000"/>
              <a:headEnd/>
              <a:tailEnd/>
            </a:ln>
          </p:spPr>
          <p:txBody>
            <a:bodyPr wrap="none">
              <a:prstTxWarp prst="textNoShape">
                <a:avLst/>
              </a:prstTxWarp>
              <a:spAutoFit/>
            </a:bodyPr>
            <a:lstStyle/>
            <a:p>
              <a:r>
                <a:rPr lang="en-US" sz="800">
                  <a:solidFill>
                    <a:srgbClr val="0A69BD"/>
                  </a:solidFill>
                </a:rPr>
                <a:t>University of Toronto</a:t>
              </a:r>
            </a:p>
          </p:txBody>
        </p:sp>
      </p:grpSp>
      <p:pic>
        <p:nvPicPr>
          <p:cNvPr id="20" name="Picture 19" descr="Gladstone_Logotype.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67500" y="5824307"/>
            <a:ext cx="1157819" cy="315770"/>
          </a:xfrm>
          <a:prstGeom prst="rect">
            <a:avLst/>
          </a:prstGeom>
        </p:spPr>
      </p:pic>
      <p:pic>
        <p:nvPicPr>
          <p:cNvPr id="21" name="Picture 20" descr="nrnb_logo.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667500" y="6298241"/>
            <a:ext cx="787400" cy="381586"/>
          </a:xfrm>
          <a:prstGeom prst="rect">
            <a:avLst/>
          </a:prstGeom>
        </p:spPr>
      </p:pic>
    </p:spTree>
    <p:extLst>
      <p:ext uri="{BB962C8B-B14F-4D97-AF65-F5344CB8AC3E}">
        <p14:creationId xmlns:p14="http://schemas.microsoft.com/office/powerpoint/2010/main" val="1392106288"/>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a:xfrm>
            <a:off x="919163" y="74705"/>
            <a:ext cx="7996237" cy="850900"/>
          </a:xfrm>
        </p:spPr>
        <p:txBody>
          <a:bodyPr/>
          <a:lstStyle/>
          <a:p>
            <a:r>
              <a:rPr lang="en-US" sz="4400" b="1" dirty="0" smtClean="0">
                <a:latin typeface="Arial" charset="0"/>
              </a:rPr>
              <a:t>Core Concepts</a:t>
            </a:r>
          </a:p>
        </p:txBody>
      </p:sp>
      <p:sp>
        <p:nvSpPr>
          <p:cNvPr id="32771" name="Text Placeholder 2"/>
          <p:cNvSpPr>
            <a:spLocks noGrp="1"/>
          </p:cNvSpPr>
          <p:nvPr>
            <p:ph type="body" idx="1"/>
          </p:nvPr>
        </p:nvSpPr>
        <p:spPr/>
        <p:txBody>
          <a:bodyPr/>
          <a:lstStyle/>
          <a:p>
            <a:r>
              <a:rPr lang="en-US" dirty="0" smtClean="0">
                <a:latin typeface="Arial" charset="0"/>
              </a:rPr>
              <a:t> Networks and Tables</a:t>
            </a:r>
          </a:p>
        </p:txBody>
      </p:sp>
      <p:pic>
        <p:nvPicPr>
          <p:cNvPr id="32772" name="Picture 3" descr="network.png"/>
          <p:cNvPicPr>
            <a:picLocks noChangeAspect="1"/>
          </p:cNvPicPr>
          <p:nvPr/>
        </p:nvPicPr>
        <p:blipFill>
          <a:blip r:embed="rId3"/>
          <a:srcRect/>
          <a:stretch>
            <a:fillRect/>
          </a:stretch>
        </p:blipFill>
        <p:spPr bwMode="auto">
          <a:xfrm>
            <a:off x="1828800" y="2286000"/>
            <a:ext cx="2159000" cy="2032000"/>
          </a:xfrm>
          <a:prstGeom prst="rect">
            <a:avLst/>
          </a:prstGeom>
          <a:noFill/>
          <a:ln w="9525">
            <a:noFill/>
            <a:miter lim="800000"/>
            <a:headEnd/>
            <a:tailEnd/>
          </a:ln>
        </p:spPr>
      </p:pic>
      <p:cxnSp>
        <p:nvCxnSpPr>
          <p:cNvPr id="7" name="Straight Connector 6"/>
          <p:cNvCxnSpPr/>
          <p:nvPr/>
        </p:nvCxnSpPr>
        <p:spPr>
          <a:xfrm rot="5400000">
            <a:off x="3619500" y="3313113"/>
            <a:ext cx="2360613" cy="1587"/>
          </a:xfrm>
          <a:prstGeom prst="line">
            <a:avLst/>
          </a:prstGeom>
        </p:spPr>
        <p:style>
          <a:lnRef idx="2">
            <a:schemeClr val="accent1"/>
          </a:lnRef>
          <a:fillRef idx="0">
            <a:schemeClr val="accent1"/>
          </a:fillRef>
          <a:effectRef idx="1">
            <a:schemeClr val="accent1"/>
          </a:effectRef>
          <a:fontRef idx="minor">
            <a:schemeClr val="tx1"/>
          </a:fontRef>
        </p:style>
      </p:cxnSp>
      <p:sp>
        <p:nvSpPr>
          <p:cNvPr id="32776" name="TextBox 10"/>
          <p:cNvSpPr txBox="1">
            <a:spLocks noChangeArrowheads="1"/>
          </p:cNvSpPr>
          <p:nvPr/>
        </p:nvSpPr>
        <p:spPr bwMode="auto">
          <a:xfrm>
            <a:off x="5224763" y="4648200"/>
            <a:ext cx="3504235" cy="892552"/>
          </a:xfrm>
          <a:prstGeom prst="rect">
            <a:avLst/>
          </a:prstGeom>
          <a:noFill/>
          <a:ln w="9525">
            <a:noFill/>
            <a:miter lim="800000"/>
            <a:headEnd/>
            <a:tailEnd/>
          </a:ln>
        </p:spPr>
        <p:txBody>
          <a:bodyPr wrap="none">
            <a:prstTxWarp prst="textNoShape">
              <a:avLst/>
            </a:prstTxWarp>
            <a:spAutoFit/>
          </a:bodyPr>
          <a:lstStyle/>
          <a:p>
            <a:pPr algn="ctr"/>
            <a:r>
              <a:rPr lang="en-US" sz="2800" b="1" dirty="0" smtClean="0"/>
              <a:t>Tables</a:t>
            </a:r>
            <a:endParaRPr lang="en-US" sz="2800" b="1" dirty="0"/>
          </a:p>
          <a:p>
            <a:pPr algn="ctr"/>
            <a:r>
              <a:rPr lang="en-US" sz="2400" dirty="0"/>
              <a:t>e.g., </a:t>
            </a:r>
            <a:r>
              <a:rPr lang="en-US" sz="2400" dirty="0" smtClean="0"/>
              <a:t>data or annotations</a:t>
            </a:r>
            <a:endParaRPr lang="en-US" sz="2400" dirty="0"/>
          </a:p>
        </p:txBody>
      </p:sp>
      <p:sp>
        <p:nvSpPr>
          <p:cNvPr id="32777" name="TextBox 11"/>
          <p:cNvSpPr txBox="1">
            <a:spLocks noChangeArrowheads="1"/>
          </p:cNvSpPr>
          <p:nvPr/>
        </p:nvSpPr>
        <p:spPr bwMode="auto">
          <a:xfrm>
            <a:off x="1253038" y="4648200"/>
            <a:ext cx="3263934" cy="892552"/>
          </a:xfrm>
          <a:prstGeom prst="rect">
            <a:avLst/>
          </a:prstGeom>
          <a:noFill/>
          <a:ln w="9525">
            <a:noFill/>
            <a:miter lim="800000"/>
            <a:headEnd/>
            <a:tailEnd/>
          </a:ln>
        </p:spPr>
        <p:txBody>
          <a:bodyPr wrap="none">
            <a:prstTxWarp prst="textNoShape">
              <a:avLst/>
            </a:prstTxWarp>
            <a:spAutoFit/>
          </a:bodyPr>
          <a:lstStyle/>
          <a:p>
            <a:pPr algn="ctr"/>
            <a:r>
              <a:rPr lang="en-US" sz="2800" b="1" dirty="0"/>
              <a:t>Networks</a:t>
            </a:r>
          </a:p>
          <a:p>
            <a:pPr algn="ctr"/>
            <a:r>
              <a:rPr lang="en-US" sz="2400" dirty="0" smtClean="0"/>
              <a:t>e.g., PPIs or pathways</a:t>
            </a:r>
            <a:endParaRPr lang="en-US" sz="2400" dirty="0"/>
          </a:p>
        </p:txBody>
      </p:sp>
      <p:pic>
        <p:nvPicPr>
          <p:cNvPr id="9" name="Picture 8" descr="Picture 1.png"/>
          <p:cNvPicPr>
            <a:picLocks noChangeAspect="1"/>
          </p:cNvPicPr>
          <p:nvPr/>
        </p:nvPicPr>
        <p:blipFill>
          <a:blip r:embed="rId4"/>
          <a:srcRect t="14286"/>
          <a:stretch>
            <a:fillRect/>
          </a:stretch>
        </p:blipFill>
        <p:spPr>
          <a:xfrm>
            <a:off x="5029200" y="2438400"/>
            <a:ext cx="3915384" cy="1828800"/>
          </a:xfrm>
          <a:prstGeom prst="rect">
            <a:avLst/>
          </a:prstGeom>
        </p:spPr>
      </p:pic>
    </p:spTree>
    <p:extLst>
      <p:ext uri="{BB962C8B-B14F-4D97-AF65-F5344CB8AC3E}">
        <p14:creationId xmlns:p14="http://schemas.microsoft.com/office/powerpoint/2010/main" val="2009823402"/>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919163" y="29882"/>
            <a:ext cx="7996237" cy="850900"/>
          </a:xfrm>
        </p:spPr>
        <p:txBody>
          <a:bodyPr/>
          <a:lstStyle/>
          <a:p>
            <a:r>
              <a:rPr lang="en-US" sz="5400" b="1" dirty="0" smtClean="0"/>
              <a:t>Introductions</a:t>
            </a:r>
            <a:endParaRPr lang="en-US" sz="5400" b="1" dirty="0"/>
          </a:p>
        </p:txBody>
      </p:sp>
      <p:sp>
        <p:nvSpPr>
          <p:cNvPr id="3" name="Content Placeholder 2"/>
          <p:cNvSpPr>
            <a:spLocks noGrp="1"/>
          </p:cNvSpPr>
          <p:nvPr>
            <p:ph idx="1"/>
          </p:nvPr>
        </p:nvSpPr>
        <p:spPr/>
        <p:txBody>
          <a:bodyPr/>
          <a:lstStyle/>
          <a:p>
            <a:r>
              <a:rPr lang="en-US" dirty="0" smtClean="0"/>
              <a:t>Barry Demchak</a:t>
            </a:r>
            <a:endParaRPr lang="en-US" baseline="0" dirty="0" smtClean="0"/>
          </a:p>
          <a:p>
            <a:pPr lvl="1"/>
            <a:r>
              <a:rPr lang="en-US" sz="2400" dirty="0" smtClean="0"/>
              <a:t>2012-Current</a:t>
            </a:r>
          </a:p>
          <a:p>
            <a:pPr lvl="2"/>
            <a:r>
              <a:rPr lang="en-US" sz="2000" dirty="0" smtClean="0"/>
              <a:t>Chief Software Architect, Project Manager for National Resource for Network Biology (NRNB, Ideker Lab)</a:t>
            </a:r>
          </a:p>
          <a:p>
            <a:pPr lvl="1"/>
            <a:r>
              <a:rPr lang="en-US" sz="2400" dirty="0" smtClean="0"/>
              <a:t>2005-2012</a:t>
            </a:r>
          </a:p>
          <a:p>
            <a:pPr lvl="2"/>
            <a:r>
              <a:rPr lang="en-US" sz="2000" dirty="0" smtClean="0"/>
              <a:t>PhD Computer Science and Engineering, UC San Diego</a:t>
            </a:r>
          </a:p>
          <a:p>
            <a:pPr lvl="1"/>
            <a:r>
              <a:rPr lang="en-US" sz="2400" dirty="0" smtClean="0"/>
              <a:t>1987-current</a:t>
            </a:r>
          </a:p>
          <a:p>
            <a:pPr lvl="2"/>
            <a:r>
              <a:rPr lang="en-US" sz="2000" dirty="0" smtClean="0"/>
              <a:t>President, Torrey Pines Software, </a:t>
            </a:r>
            <a:r>
              <a:rPr lang="en-US" sz="2000" dirty="0" err="1" smtClean="0"/>
              <a:t>Inc</a:t>
            </a:r>
            <a:endParaRPr lang="en-US" sz="2000" dirty="0" smtClean="0"/>
          </a:p>
          <a:p>
            <a:pPr lvl="1"/>
            <a:r>
              <a:rPr lang="en-US" dirty="0" smtClean="0"/>
              <a:t>Cytoscape core team</a:t>
            </a:r>
            <a:r>
              <a:rPr lang="en-US" baseline="0" dirty="0" smtClean="0"/>
              <a:t> since 2012</a:t>
            </a:r>
          </a:p>
          <a:p>
            <a:pPr lvl="1"/>
            <a:r>
              <a:rPr lang="en-US" dirty="0" smtClean="0"/>
              <a:t>Architect of Cytoscape Cyberinfrastructure</a:t>
            </a:r>
          </a:p>
        </p:txBody>
      </p:sp>
    </p:spTree>
    <p:extLst>
      <p:ext uri="{BB962C8B-B14F-4D97-AF65-F5344CB8AC3E}">
        <p14:creationId xmlns:p14="http://schemas.microsoft.com/office/powerpoint/2010/main" val="3318786177"/>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a:xfrm>
            <a:off x="919163" y="74705"/>
            <a:ext cx="7996237" cy="850900"/>
          </a:xfrm>
        </p:spPr>
        <p:txBody>
          <a:bodyPr/>
          <a:lstStyle/>
          <a:p>
            <a:r>
              <a:rPr lang="en-US" sz="4400" b="1" dirty="0" smtClean="0">
                <a:latin typeface="Arial" charset="0"/>
              </a:rPr>
              <a:t>Core Concepts</a:t>
            </a:r>
          </a:p>
        </p:txBody>
      </p:sp>
      <p:sp>
        <p:nvSpPr>
          <p:cNvPr id="32771" name="Text Placeholder 2"/>
          <p:cNvSpPr>
            <a:spLocks noGrp="1"/>
          </p:cNvSpPr>
          <p:nvPr>
            <p:ph type="body" idx="1"/>
          </p:nvPr>
        </p:nvSpPr>
        <p:spPr/>
        <p:txBody>
          <a:bodyPr/>
          <a:lstStyle/>
          <a:p>
            <a:r>
              <a:rPr lang="en-US" dirty="0" smtClean="0">
                <a:latin typeface="Arial" charset="0"/>
              </a:rPr>
              <a:t> Networks and Tables</a:t>
            </a:r>
          </a:p>
        </p:txBody>
      </p:sp>
      <p:pic>
        <p:nvPicPr>
          <p:cNvPr id="32772" name="Picture 3" descr="network.png"/>
          <p:cNvPicPr>
            <a:picLocks noChangeAspect="1"/>
          </p:cNvPicPr>
          <p:nvPr/>
        </p:nvPicPr>
        <p:blipFill>
          <a:blip r:embed="rId3"/>
          <a:srcRect/>
          <a:stretch>
            <a:fillRect/>
          </a:stretch>
        </p:blipFill>
        <p:spPr bwMode="auto">
          <a:xfrm>
            <a:off x="1828800" y="2286000"/>
            <a:ext cx="2159000" cy="2032000"/>
          </a:xfrm>
          <a:prstGeom prst="rect">
            <a:avLst/>
          </a:prstGeom>
          <a:noFill/>
          <a:ln w="9525">
            <a:noFill/>
            <a:miter lim="800000"/>
            <a:headEnd/>
            <a:tailEnd/>
          </a:ln>
        </p:spPr>
      </p:pic>
      <p:cxnSp>
        <p:nvCxnSpPr>
          <p:cNvPr id="7" name="Straight Connector 6"/>
          <p:cNvCxnSpPr/>
          <p:nvPr/>
        </p:nvCxnSpPr>
        <p:spPr>
          <a:xfrm rot="5400000">
            <a:off x="3619500" y="3313113"/>
            <a:ext cx="2360613" cy="1587"/>
          </a:xfrm>
          <a:prstGeom prst="line">
            <a:avLst/>
          </a:prstGeom>
        </p:spPr>
        <p:style>
          <a:lnRef idx="2">
            <a:schemeClr val="accent1"/>
          </a:lnRef>
          <a:fillRef idx="0">
            <a:schemeClr val="accent1"/>
          </a:fillRef>
          <a:effectRef idx="1">
            <a:schemeClr val="accent1"/>
          </a:effectRef>
          <a:fontRef idx="minor">
            <a:schemeClr val="tx1"/>
          </a:fontRef>
        </p:style>
      </p:cxnSp>
      <p:sp>
        <p:nvSpPr>
          <p:cNvPr id="32776" name="TextBox 10"/>
          <p:cNvSpPr txBox="1">
            <a:spLocks noChangeArrowheads="1"/>
          </p:cNvSpPr>
          <p:nvPr/>
        </p:nvSpPr>
        <p:spPr bwMode="auto">
          <a:xfrm>
            <a:off x="6329107" y="4648200"/>
            <a:ext cx="1295547" cy="523220"/>
          </a:xfrm>
          <a:prstGeom prst="rect">
            <a:avLst/>
          </a:prstGeom>
          <a:noFill/>
          <a:ln w="9525">
            <a:noFill/>
            <a:miter lim="800000"/>
            <a:headEnd/>
            <a:tailEnd/>
          </a:ln>
        </p:spPr>
        <p:txBody>
          <a:bodyPr wrap="none">
            <a:prstTxWarp prst="textNoShape">
              <a:avLst/>
            </a:prstTxWarp>
            <a:spAutoFit/>
          </a:bodyPr>
          <a:lstStyle/>
          <a:p>
            <a:pPr algn="ctr"/>
            <a:r>
              <a:rPr lang="en-US" sz="2800" b="1" dirty="0" smtClean="0"/>
              <a:t>Tables</a:t>
            </a:r>
            <a:endParaRPr lang="en-US" sz="2800" b="1" dirty="0"/>
          </a:p>
        </p:txBody>
      </p:sp>
      <p:sp>
        <p:nvSpPr>
          <p:cNvPr id="32777" name="TextBox 11"/>
          <p:cNvSpPr txBox="1">
            <a:spLocks noChangeArrowheads="1"/>
          </p:cNvSpPr>
          <p:nvPr/>
        </p:nvSpPr>
        <p:spPr bwMode="auto">
          <a:xfrm>
            <a:off x="1984495" y="4648200"/>
            <a:ext cx="1801019" cy="523220"/>
          </a:xfrm>
          <a:prstGeom prst="rect">
            <a:avLst/>
          </a:prstGeom>
          <a:noFill/>
          <a:ln w="9525">
            <a:noFill/>
            <a:miter lim="800000"/>
            <a:headEnd/>
            <a:tailEnd/>
          </a:ln>
        </p:spPr>
        <p:txBody>
          <a:bodyPr wrap="none">
            <a:prstTxWarp prst="textNoShape">
              <a:avLst/>
            </a:prstTxWarp>
            <a:spAutoFit/>
          </a:bodyPr>
          <a:lstStyle/>
          <a:p>
            <a:pPr algn="ctr"/>
            <a:r>
              <a:rPr lang="en-US" sz="2800" b="1" dirty="0" smtClean="0"/>
              <a:t>Networks</a:t>
            </a:r>
            <a:endParaRPr lang="en-US" sz="2800" b="1" dirty="0"/>
          </a:p>
        </p:txBody>
      </p:sp>
      <p:pic>
        <p:nvPicPr>
          <p:cNvPr id="9" name="Picture 8" descr="Picture 1.png"/>
          <p:cNvPicPr>
            <a:picLocks noChangeAspect="1"/>
          </p:cNvPicPr>
          <p:nvPr/>
        </p:nvPicPr>
        <p:blipFill>
          <a:blip r:embed="rId4"/>
          <a:srcRect t="14286"/>
          <a:stretch>
            <a:fillRect/>
          </a:stretch>
        </p:blipFill>
        <p:spPr>
          <a:xfrm>
            <a:off x="5029200" y="2438400"/>
            <a:ext cx="3915384" cy="1828800"/>
          </a:xfrm>
          <a:prstGeom prst="rect">
            <a:avLst/>
          </a:prstGeom>
        </p:spPr>
      </p:pic>
      <p:pic>
        <p:nvPicPr>
          <p:cNvPr id="10" name="Picture 9" descr="Picture 1.png"/>
          <p:cNvPicPr>
            <a:picLocks noChangeAspect="1"/>
          </p:cNvPicPr>
          <p:nvPr/>
        </p:nvPicPr>
        <p:blipFill>
          <a:blip r:embed="rId5"/>
          <a:srcRect l="33553" t="11279" r="18175" b="34778"/>
          <a:stretch>
            <a:fillRect/>
          </a:stretch>
        </p:blipFill>
        <p:spPr>
          <a:xfrm>
            <a:off x="1597537" y="2253128"/>
            <a:ext cx="2656963" cy="2208213"/>
          </a:xfrm>
          <a:prstGeom prst="rect">
            <a:avLst/>
          </a:prstGeom>
        </p:spPr>
      </p:pic>
      <p:sp>
        <p:nvSpPr>
          <p:cNvPr id="11" name="TextBox 11"/>
          <p:cNvSpPr txBox="1">
            <a:spLocks noChangeArrowheads="1"/>
          </p:cNvSpPr>
          <p:nvPr/>
        </p:nvSpPr>
        <p:spPr bwMode="auto">
          <a:xfrm>
            <a:off x="3631734" y="5323543"/>
            <a:ext cx="2393629" cy="523220"/>
          </a:xfrm>
          <a:prstGeom prst="rect">
            <a:avLst/>
          </a:prstGeom>
          <a:noFill/>
          <a:ln w="9525">
            <a:noFill/>
            <a:miter lim="800000"/>
            <a:headEnd/>
            <a:tailEnd/>
          </a:ln>
        </p:spPr>
        <p:txBody>
          <a:bodyPr wrap="none">
            <a:prstTxWarp prst="textNoShape">
              <a:avLst/>
            </a:prstTxWarp>
            <a:spAutoFit/>
          </a:bodyPr>
          <a:lstStyle/>
          <a:p>
            <a:pPr algn="ctr"/>
            <a:r>
              <a:rPr lang="en-US" sz="2800" b="1" dirty="0" smtClean="0"/>
              <a:t>Visual Styles</a:t>
            </a:r>
            <a:endParaRPr lang="en-US" sz="2800" b="1" dirty="0"/>
          </a:p>
        </p:txBody>
      </p:sp>
      <p:sp>
        <p:nvSpPr>
          <p:cNvPr id="12" name="Freeform 10"/>
          <p:cNvSpPr>
            <a:spLocks/>
          </p:cNvSpPr>
          <p:nvPr/>
        </p:nvSpPr>
        <p:spPr bwMode="auto">
          <a:xfrm>
            <a:off x="4254500" y="4885949"/>
            <a:ext cx="1155700" cy="400050"/>
          </a:xfrm>
          <a:custGeom>
            <a:avLst/>
            <a:gdLst/>
            <a:ahLst/>
            <a:cxnLst>
              <a:cxn ang="0">
                <a:pos x="728" y="56"/>
              </a:cxn>
              <a:cxn ang="0">
                <a:pos x="416" y="248"/>
              </a:cxn>
              <a:cxn ang="0">
                <a:pos x="98" y="82"/>
              </a:cxn>
              <a:cxn ang="0">
                <a:pos x="0" y="0"/>
              </a:cxn>
            </a:cxnLst>
            <a:rect l="0" t="0" r="r" b="b"/>
            <a:pathLst>
              <a:path w="728" h="252">
                <a:moveTo>
                  <a:pt x="728" y="56"/>
                </a:moveTo>
                <a:cubicBezTo>
                  <a:pt x="676" y="88"/>
                  <a:pt x="521" y="244"/>
                  <a:pt x="416" y="248"/>
                </a:cubicBezTo>
                <a:cubicBezTo>
                  <a:pt x="311" y="252"/>
                  <a:pt x="167" y="123"/>
                  <a:pt x="98" y="82"/>
                </a:cubicBezTo>
                <a:cubicBezTo>
                  <a:pt x="29" y="41"/>
                  <a:pt x="16" y="14"/>
                  <a:pt x="0" y="0"/>
                </a:cubicBezTo>
              </a:path>
            </a:pathLst>
          </a:custGeom>
          <a:noFill/>
          <a:ln w="38100" cmpd="sng">
            <a:solidFill>
              <a:schemeClr val="accent2"/>
            </a:solidFill>
            <a:round/>
            <a:headEnd type="none" w="med" len="med"/>
            <a:tailEnd type="stealth" w="lg" len="lg"/>
          </a:ln>
        </p:spPr>
        <p:txBody>
          <a:bodyPr wrap="none" anchor="ctr">
            <a:prstTxWarp prst="textNoShape">
              <a:avLst/>
            </a:prstTxWarp>
          </a:bodyPr>
          <a:lstStyle/>
          <a:p>
            <a:endParaRPr lang="en-US"/>
          </a:p>
        </p:txBody>
      </p:sp>
    </p:spTree>
    <p:extLst>
      <p:ext uri="{BB962C8B-B14F-4D97-AF65-F5344CB8AC3E}">
        <p14:creationId xmlns:p14="http://schemas.microsoft.com/office/powerpoint/2010/main" val="130113585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Title 1"/>
          <p:cNvSpPr>
            <a:spLocks noGrp="1"/>
          </p:cNvSpPr>
          <p:nvPr>
            <p:ph type="title"/>
          </p:nvPr>
        </p:nvSpPr>
        <p:spPr/>
        <p:txBody>
          <a:bodyPr/>
          <a:lstStyle/>
          <a:p>
            <a:r>
              <a:rPr lang="en-US" b="1" dirty="0" smtClean="0">
                <a:latin typeface="Arial" charset="0"/>
              </a:rPr>
              <a:t>Core Concepts</a:t>
            </a:r>
          </a:p>
        </p:txBody>
      </p:sp>
      <p:sp>
        <p:nvSpPr>
          <p:cNvPr id="159747" name="Text Placeholder 2"/>
          <p:cNvSpPr>
            <a:spLocks noGrp="1"/>
          </p:cNvSpPr>
          <p:nvPr>
            <p:ph type="body" idx="1"/>
          </p:nvPr>
        </p:nvSpPr>
        <p:spPr>
          <a:xfrm>
            <a:off x="863600" y="1244600"/>
            <a:ext cx="4610100" cy="812800"/>
          </a:xfrm>
        </p:spPr>
        <p:txBody>
          <a:bodyPr/>
          <a:lstStyle/>
          <a:p>
            <a:r>
              <a:rPr lang="en-US" dirty="0" smtClean="0">
                <a:latin typeface="Arial" charset="0"/>
              </a:rPr>
              <a:t> Cytoscape </a:t>
            </a:r>
            <a:r>
              <a:rPr lang="en-US" i="1" dirty="0" smtClean="0">
                <a:latin typeface="Arial" charset="0"/>
              </a:rPr>
              <a:t>Apps!</a:t>
            </a:r>
          </a:p>
        </p:txBody>
      </p:sp>
      <p:sp>
        <p:nvSpPr>
          <p:cNvPr id="2" name="TextBox 1"/>
          <p:cNvSpPr txBox="1"/>
          <p:nvPr/>
        </p:nvSpPr>
        <p:spPr>
          <a:xfrm>
            <a:off x="4152900" y="4191000"/>
            <a:ext cx="184666" cy="461665"/>
          </a:xfrm>
          <a:prstGeom prst="rect">
            <a:avLst/>
          </a:prstGeom>
          <a:noFill/>
        </p:spPr>
        <p:txBody>
          <a:bodyPr wrap="none" rtlCol="0">
            <a:spAutoFit/>
          </a:bodyPr>
          <a:lstStyle/>
          <a:p>
            <a:endParaRPr lang="en-US" dirty="0"/>
          </a:p>
        </p:txBody>
      </p:sp>
      <p:sp>
        <p:nvSpPr>
          <p:cNvPr id="3" name="TextBox 2"/>
          <p:cNvSpPr txBox="1"/>
          <p:nvPr/>
        </p:nvSpPr>
        <p:spPr>
          <a:xfrm>
            <a:off x="2082800" y="2565400"/>
            <a:ext cx="5077833" cy="769441"/>
          </a:xfrm>
          <a:prstGeom prst="rect">
            <a:avLst/>
          </a:prstGeom>
          <a:noFill/>
        </p:spPr>
        <p:txBody>
          <a:bodyPr wrap="none" rtlCol="0">
            <a:spAutoFit/>
          </a:bodyPr>
          <a:lstStyle/>
          <a:p>
            <a:r>
              <a:rPr lang="en-US" sz="4400" u="sng" dirty="0" err="1" smtClean="0">
                <a:solidFill>
                  <a:srgbClr val="0000FF"/>
                </a:solidFill>
              </a:rPr>
              <a:t>apps.cytoscape.org</a:t>
            </a:r>
            <a:endParaRPr lang="en-US" sz="4400" u="sng" dirty="0">
              <a:solidFill>
                <a:srgbClr val="0000FF"/>
              </a:solidFill>
            </a:endParaRPr>
          </a:p>
        </p:txBody>
      </p:sp>
      <p:pic>
        <p:nvPicPr>
          <p:cNvPr id="6" name="Picture 5" descr="Screen Shot 2013-08-09 at 4.43.34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589" y="-8247"/>
            <a:ext cx="9095194" cy="9409254"/>
          </a:xfrm>
          <a:prstGeom prst="rect">
            <a:avLst/>
          </a:prstGeom>
        </p:spPr>
      </p:pic>
      <p:pic>
        <p:nvPicPr>
          <p:cNvPr id="4" name="Picture 3" descr="Screen Shot 2013-08-09 at 5.26.12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0"/>
            <a:ext cx="9227831" cy="6858000"/>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628" y="15063"/>
            <a:ext cx="9176508" cy="6947516"/>
          </a:xfrm>
          <a:prstGeom prst="rect">
            <a:avLst/>
          </a:prstGeom>
        </p:spPr>
      </p:pic>
    </p:spTree>
    <p:extLst>
      <p:ext uri="{BB962C8B-B14F-4D97-AF65-F5344CB8AC3E}">
        <p14:creationId xmlns:p14="http://schemas.microsoft.com/office/powerpoint/2010/main" val="5213633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itle 1"/>
          <p:cNvSpPr>
            <a:spLocks noGrp="1"/>
          </p:cNvSpPr>
          <p:nvPr>
            <p:ph type="title"/>
          </p:nvPr>
        </p:nvSpPr>
        <p:spPr>
          <a:xfrm>
            <a:off x="919163" y="59764"/>
            <a:ext cx="7996237" cy="850900"/>
          </a:xfrm>
        </p:spPr>
        <p:txBody>
          <a:bodyPr/>
          <a:lstStyle/>
          <a:p>
            <a:pPr eaLnBrk="1" hangingPunct="1"/>
            <a:r>
              <a:rPr lang="en-US" sz="4400" b="1" dirty="0">
                <a:cs typeface="Arial"/>
              </a:rPr>
              <a:t>Loading Networks</a:t>
            </a:r>
          </a:p>
        </p:txBody>
      </p:sp>
      <p:sp>
        <p:nvSpPr>
          <p:cNvPr id="20482" name="Text Placeholder 2"/>
          <p:cNvSpPr>
            <a:spLocks noGrp="1"/>
          </p:cNvSpPr>
          <p:nvPr>
            <p:ph type="body" idx="1"/>
          </p:nvPr>
        </p:nvSpPr>
        <p:spPr>
          <a:xfrm>
            <a:off x="889000" y="1104900"/>
            <a:ext cx="8509000" cy="5211763"/>
          </a:xfrm>
        </p:spPr>
        <p:txBody>
          <a:bodyPr/>
          <a:lstStyle/>
          <a:p>
            <a:pPr eaLnBrk="1" hangingPunct="1"/>
            <a:r>
              <a:rPr lang="en-US" dirty="0">
                <a:latin typeface="Arial"/>
                <a:cs typeface="Arial"/>
              </a:rPr>
              <a:t>Use import network from </a:t>
            </a:r>
            <a:r>
              <a:rPr lang="en-US" dirty="0" smtClean="0">
                <a:latin typeface="Arial"/>
                <a:cs typeface="Arial"/>
              </a:rPr>
              <a:t>file</a:t>
            </a:r>
            <a:endParaRPr lang="en-US" dirty="0">
              <a:latin typeface="Arial"/>
              <a:cs typeface="Arial"/>
            </a:endParaRPr>
          </a:p>
          <a:p>
            <a:pPr lvl="1" eaLnBrk="1" hangingPunct="1"/>
            <a:r>
              <a:rPr lang="en-US" dirty="0">
                <a:latin typeface="Arial"/>
                <a:ea typeface="ＭＳ Ｐゴシック" charset="0"/>
                <a:cs typeface="Arial"/>
              </a:rPr>
              <a:t>Excel file</a:t>
            </a:r>
          </a:p>
          <a:p>
            <a:pPr lvl="1" eaLnBrk="1" hangingPunct="1"/>
            <a:r>
              <a:rPr lang="en-US" dirty="0">
                <a:latin typeface="Arial"/>
                <a:ea typeface="ＭＳ Ｐゴシック" charset="0"/>
                <a:cs typeface="Arial"/>
              </a:rPr>
              <a:t>Comma or tab delimited </a:t>
            </a:r>
            <a:r>
              <a:rPr lang="en-US" dirty="0" smtClean="0">
                <a:latin typeface="Arial"/>
                <a:ea typeface="ＭＳ Ｐゴシック" charset="0"/>
                <a:cs typeface="Arial"/>
              </a:rPr>
              <a:t>text</a:t>
            </a:r>
            <a:endParaRPr lang="en-US" dirty="0">
              <a:latin typeface="Arial"/>
              <a:ea typeface="ＭＳ Ｐゴシック" charset="0"/>
              <a:cs typeface="Arial"/>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9640" y="1195600"/>
            <a:ext cx="7612071" cy="4977123"/>
          </a:xfrm>
          <a:prstGeom prst="rect">
            <a:avLst/>
          </a:prstGeom>
          <a:ln>
            <a:noFill/>
          </a:ln>
          <a:effectLst>
            <a:outerShdw blurRad="292100" dist="139700" dir="2700000" algn="tl" rotWithShape="0">
              <a:srgbClr val="333333">
                <a:alpha val="65000"/>
              </a:srgbClr>
            </a:outerShdw>
          </a:effectLst>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96413" y="2597528"/>
            <a:ext cx="5231729" cy="2743913"/>
          </a:xfrm>
          <a:prstGeom prst="rect">
            <a:avLst/>
          </a:prstGeom>
          <a:ln>
            <a:noFill/>
          </a:ln>
          <a:effectLst>
            <a:outerShdw blurRad="292100" dist="139700" dir="2700000" algn="tl" rotWithShape="0">
              <a:srgbClr val="333333">
                <a:alpha val="65000"/>
              </a:srgbClr>
            </a:outerShdw>
          </a:effectLst>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7523" y="1191769"/>
            <a:ext cx="7612071" cy="4980954"/>
          </a:xfrm>
          <a:prstGeom prst="rect">
            <a:avLst/>
          </a:prstGeom>
        </p:spPr>
      </p:pic>
    </p:spTree>
    <p:extLst>
      <p:ext uri="{BB962C8B-B14F-4D97-AF65-F5344CB8AC3E}">
        <p14:creationId xmlns:p14="http://schemas.microsoft.com/office/powerpoint/2010/main" val="26620043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itle 1"/>
          <p:cNvSpPr>
            <a:spLocks noGrp="1"/>
          </p:cNvSpPr>
          <p:nvPr>
            <p:ph type="title"/>
          </p:nvPr>
        </p:nvSpPr>
        <p:spPr>
          <a:xfrm>
            <a:off x="919163" y="59764"/>
            <a:ext cx="7996237" cy="850900"/>
          </a:xfrm>
        </p:spPr>
        <p:txBody>
          <a:bodyPr/>
          <a:lstStyle/>
          <a:p>
            <a:pPr eaLnBrk="1" hangingPunct="1"/>
            <a:r>
              <a:rPr lang="en-US" sz="4400" b="1" dirty="0">
                <a:cs typeface="Arial"/>
              </a:rPr>
              <a:t>Loading Networks</a:t>
            </a:r>
          </a:p>
        </p:txBody>
      </p:sp>
      <p:sp>
        <p:nvSpPr>
          <p:cNvPr id="20482" name="Text Placeholder 2"/>
          <p:cNvSpPr>
            <a:spLocks noGrp="1"/>
          </p:cNvSpPr>
          <p:nvPr>
            <p:ph type="body" idx="1"/>
          </p:nvPr>
        </p:nvSpPr>
        <p:spPr>
          <a:xfrm>
            <a:off x="889000" y="1832038"/>
            <a:ext cx="8509000" cy="4484625"/>
          </a:xfrm>
        </p:spPr>
        <p:txBody>
          <a:bodyPr/>
          <a:lstStyle/>
          <a:p>
            <a:pPr eaLnBrk="1" hangingPunct="1"/>
            <a:r>
              <a:rPr lang="en-US" i="1" dirty="0" smtClean="0">
                <a:latin typeface="Arial"/>
                <a:cs typeface="Arial"/>
              </a:rPr>
              <a:t>But what if I don’t have a network?!</a:t>
            </a:r>
            <a:endParaRPr lang="en-US" i="1" dirty="0">
              <a:latin typeface="Arial"/>
              <a:cs typeface="Arial"/>
            </a:endParaRPr>
          </a:p>
        </p:txBody>
      </p:sp>
      <p:pic>
        <p:nvPicPr>
          <p:cNvPr id="2" name="Picture 1" descr="Screen Shot 2016-04-20 at 5.45.25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3975" y="1235917"/>
            <a:ext cx="7946735" cy="5195942"/>
          </a:xfrm>
          <a:prstGeom prst="rect">
            <a:avLst/>
          </a:prstGeom>
          <a:ln>
            <a:noFill/>
          </a:ln>
          <a:effectLst>
            <a:outerShdw blurRad="292100" dist="139700" dir="2700000" algn="tl" rotWithShape="0">
              <a:srgbClr val="333333">
                <a:alpha val="65000"/>
              </a:srgbClr>
            </a:outerShdw>
          </a:effectLst>
        </p:spPr>
      </p:pic>
      <p:pic>
        <p:nvPicPr>
          <p:cNvPr id="3" name="Picture 2" descr="Screen Shot 2016-04-20 at 5.43.57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9074" y="2334812"/>
            <a:ext cx="4254347" cy="3112644"/>
          </a:xfrm>
          <a:prstGeom prst="rect">
            <a:avLst/>
          </a:prstGeom>
          <a:ln>
            <a:noFill/>
          </a:ln>
          <a:effectLst>
            <a:outerShdw blurRad="292100" dist="139700" dir="2700000" algn="tl" rotWithShape="0">
              <a:srgbClr val="333333">
                <a:alpha val="65000"/>
              </a:srgbClr>
            </a:outerShdw>
          </a:effectLst>
        </p:spPr>
      </p:pic>
      <p:pic>
        <p:nvPicPr>
          <p:cNvPr id="4" name="Picture 3" descr="Screen Shot 2016-04-20 at 5.46.47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20137" y="1776522"/>
            <a:ext cx="4954514" cy="411682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09125825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919163" y="59764"/>
            <a:ext cx="7996237" cy="850900"/>
          </a:xfrm>
          <a:prstGeom prst="rect">
            <a:avLst/>
          </a:prstGeom>
        </p:spPr>
        <p:txBody>
          <a:bodyPr/>
          <a:lstStyle>
            <a:lvl1pPr algn="ctr" rtl="0" eaLnBrk="0" fontAlgn="base" hangingPunct="0">
              <a:spcBef>
                <a:spcPct val="0"/>
              </a:spcBef>
              <a:spcAft>
                <a:spcPct val="0"/>
              </a:spcAft>
              <a:defRPr sz="4000">
                <a:solidFill>
                  <a:schemeClr val="bg1"/>
                </a:solidFill>
                <a:latin typeface="Arial"/>
                <a:ea typeface="ＭＳ Ｐゴシック" charset="0"/>
                <a:cs typeface="ＭＳ Ｐゴシック" charset="0"/>
              </a:defRPr>
            </a:lvl1pPr>
            <a:lvl2pPr algn="ctr" rtl="0" eaLnBrk="0" fontAlgn="base" hangingPunct="0">
              <a:spcBef>
                <a:spcPct val="0"/>
              </a:spcBef>
              <a:spcAft>
                <a:spcPct val="0"/>
              </a:spcAft>
              <a:defRPr sz="4400">
                <a:solidFill>
                  <a:schemeClr val="bg1"/>
                </a:solidFill>
                <a:latin typeface="Times New Roman" pitchFamily="-112" charset="0"/>
                <a:ea typeface="ＭＳ Ｐゴシック" charset="0"/>
                <a:cs typeface="ＭＳ Ｐゴシック" charset="0"/>
              </a:defRPr>
            </a:lvl2pPr>
            <a:lvl3pPr algn="ctr" rtl="0" eaLnBrk="0" fontAlgn="base" hangingPunct="0">
              <a:spcBef>
                <a:spcPct val="0"/>
              </a:spcBef>
              <a:spcAft>
                <a:spcPct val="0"/>
              </a:spcAft>
              <a:defRPr sz="4400">
                <a:solidFill>
                  <a:schemeClr val="bg1"/>
                </a:solidFill>
                <a:latin typeface="Times New Roman" pitchFamily="-112" charset="0"/>
                <a:ea typeface="ＭＳ Ｐゴシック" charset="0"/>
                <a:cs typeface="ＭＳ Ｐゴシック" charset="0"/>
              </a:defRPr>
            </a:lvl3pPr>
            <a:lvl4pPr algn="ctr" rtl="0" eaLnBrk="0" fontAlgn="base" hangingPunct="0">
              <a:spcBef>
                <a:spcPct val="0"/>
              </a:spcBef>
              <a:spcAft>
                <a:spcPct val="0"/>
              </a:spcAft>
              <a:defRPr sz="4400">
                <a:solidFill>
                  <a:schemeClr val="bg1"/>
                </a:solidFill>
                <a:latin typeface="Times New Roman" pitchFamily="-112" charset="0"/>
                <a:ea typeface="ＭＳ Ｐゴシック" charset="0"/>
                <a:cs typeface="ＭＳ Ｐゴシック" charset="0"/>
              </a:defRPr>
            </a:lvl4pPr>
            <a:lvl5pPr algn="ctr" rtl="0" eaLnBrk="0" fontAlgn="base" hangingPunct="0">
              <a:spcBef>
                <a:spcPct val="0"/>
              </a:spcBef>
              <a:spcAft>
                <a:spcPct val="0"/>
              </a:spcAft>
              <a:defRPr sz="4400">
                <a:solidFill>
                  <a:schemeClr val="bg1"/>
                </a:solidFill>
                <a:latin typeface="Times New Roman" pitchFamily="-112" charset="0"/>
                <a:ea typeface="ＭＳ Ｐゴシック" charset="0"/>
                <a:cs typeface="ＭＳ Ｐゴシック" charset="0"/>
              </a:defRPr>
            </a:lvl5pPr>
            <a:lvl6pPr marL="457200" algn="ctr" rtl="0" eaLnBrk="1" fontAlgn="base" hangingPunct="1">
              <a:spcBef>
                <a:spcPct val="0"/>
              </a:spcBef>
              <a:spcAft>
                <a:spcPct val="0"/>
              </a:spcAft>
              <a:defRPr sz="4400">
                <a:solidFill>
                  <a:schemeClr val="bg1"/>
                </a:solidFill>
                <a:latin typeface="Times New Roman" pitchFamily="-112" charset="0"/>
              </a:defRPr>
            </a:lvl6pPr>
            <a:lvl7pPr marL="914400" algn="ctr" rtl="0" eaLnBrk="1" fontAlgn="base" hangingPunct="1">
              <a:spcBef>
                <a:spcPct val="0"/>
              </a:spcBef>
              <a:spcAft>
                <a:spcPct val="0"/>
              </a:spcAft>
              <a:defRPr sz="4400">
                <a:solidFill>
                  <a:schemeClr val="bg1"/>
                </a:solidFill>
                <a:latin typeface="Times New Roman" pitchFamily="-112" charset="0"/>
              </a:defRPr>
            </a:lvl7pPr>
            <a:lvl8pPr marL="1371600" algn="ctr" rtl="0" eaLnBrk="1" fontAlgn="base" hangingPunct="1">
              <a:spcBef>
                <a:spcPct val="0"/>
              </a:spcBef>
              <a:spcAft>
                <a:spcPct val="0"/>
              </a:spcAft>
              <a:defRPr sz="4400">
                <a:solidFill>
                  <a:schemeClr val="bg1"/>
                </a:solidFill>
                <a:latin typeface="Times New Roman" pitchFamily="-112" charset="0"/>
              </a:defRPr>
            </a:lvl8pPr>
            <a:lvl9pPr marL="1828800" algn="ctr" rtl="0" eaLnBrk="1" fontAlgn="base" hangingPunct="1">
              <a:spcBef>
                <a:spcPct val="0"/>
              </a:spcBef>
              <a:spcAft>
                <a:spcPct val="0"/>
              </a:spcAft>
              <a:defRPr sz="4400">
                <a:solidFill>
                  <a:schemeClr val="bg1"/>
                </a:solidFill>
                <a:latin typeface="Times New Roman" pitchFamily="-112" charset="0"/>
              </a:defRPr>
            </a:lvl9pPr>
          </a:lstStyle>
          <a:p>
            <a:pPr eaLnBrk="1" hangingPunct="1"/>
            <a:r>
              <a:rPr lang="en-US" sz="4400" b="1" dirty="0" smtClean="0">
                <a:cs typeface="Arial"/>
              </a:rPr>
              <a:t>Loading Tables</a:t>
            </a:r>
            <a:endParaRPr lang="en-US" sz="4400" b="1" dirty="0">
              <a:cs typeface="Arial"/>
            </a:endParaRPr>
          </a:p>
        </p:txBody>
      </p:sp>
      <p:sp>
        <p:nvSpPr>
          <p:cNvPr id="2" name="Text Placeholder 1"/>
          <p:cNvSpPr>
            <a:spLocks noGrp="1"/>
          </p:cNvSpPr>
          <p:nvPr>
            <p:ph type="body" idx="1"/>
          </p:nvPr>
        </p:nvSpPr>
        <p:spPr>
          <a:xfrm>
            <a:off x="584200" y="1244600"/>
            <a:ext cx="5069840" cy="5211763"/>
          </a:xfrm>
        </p:spPr>
        <p:txBody>
          <a:bodyPr/>
          <a:lstStyle/>
          <a:p>
            <a:r>
              <a:rPr lang="en-US" sz="2800" dirty="0">
                <a:latin typeface="Arial"/>
                <a:cs typeface="Arial"/>
              </a:rPr>
              <a:t>Nodes and edges can have </a:t>
            </a:r>
            <a:r>
              <a:rPr lang="en-US" sz="2800" dirty="0" smtClean="0">
                <a:latin typeface="Arial"/>
                <a:cs typeface="Arial"/>
              </a:rPr>
              <a:t>data associated </a:t>
            </a:r>
            <a:r>
              <a:rPr lang="en-US" sz="2800" dirty="0">
                <a:latin typeface="Arial"/>
                <a:cs typeface="Arial"/>
              </a:rPr>
              <a:t>with them</a:t>
            </a:r>
          </a:p>
          <a:p>
            <a:pPr lvl="1"/>
            <a:r>
              <a:rPr lang="en-US" sz="2400" dirty="0">
                <a:latin typeface="Arial"/>
                <a:cs typeface="Arial"/>
              </a:rPr>
              <a:t>Gene expression data</a:t>
            </a:r>
          </a:p>
          <a:p>
            <a:pPr lvl="1"/>
            <a:r>
              <a:rPr lang="en-US" sz="2400" dirty="0">
                <a:latin typeface="Arial"/>
                <a:cs typeface="Arial"/>
              </a:rPr>
              <a:t>Mass spectrometry data</a:t>
            </a:r>
          </a:p>
          <a:p>
            <a:pPr lvl="1"/>
            <a:r>
              <a:rPr lang="en-US" sz="2400" dirty="0">
                <a:latin typeface="Arial"/>
                <a:cs typeface="Arial"/>
              </a:rPr>
              <a:t>Protein structure information</a:t>
            </a:r>
          </a:p>
          <a:p>
            <a:pPr lvl="1"/>
            <a:r>
              <a:rPr lang="en-US" sz="2400" dirty="0">
                <a:latin typeface="Arial"/>
                <a:cs typeface="Arial"/>
              </a:rPr>
              <a:t>Gene Ontology terms, etc.</a:t>
            </a:r>
          </a:p>
          <a:p>
            <a:r>
              <a:rPr lang="en-US" sz="2800" dirty="0">
                <a:latin typeface="Arial"/>
                <a:cs typeface="Arial"/>
              </a:rPr>
              <a:t>Cytoscape supports multiple data types: </a:t>
            </a:r>
            <a:r>
              <a:rPr lang="en-US" sz="2400" dirty="0">
                <a:latin typeface="Arial"/>
                <a:cs typeface="Arial"/>
              </a:rPr>
              <a:t>Numbers, Text, </a:t>
            </a:r>
            <a:r>
              <a:rPr lang="en-US" sz="2400" dirty="0" smtClean="0">
                <a:latin typeface="Arial"/>
                <a:cs typeface="Arial"/>
              </a:rPr>
              <a:t>Boolean, </a:t>
            </a:r>
            <a:r>
              <a:rPr lang="en-US" sz="2400" dirty="0">
                <a:latin typeface="Arial"/>
                <a:cs typeface="Arial"/>
              </a:rPr>
              <a:t>Lists...</a:t>
            </a:r>
          </a:p>
          <a:p>
            <a:endParaRPr lang="en-US" sz="2800" dirty="0">
              <a:latin typeface="Arial"/>
              <a:cs typeface="Arial"/>
            </a:endParaRPr>
          </a:p>
          <a:p>
            <a:endParaRPr lang="en-US" sz="2800" dirty="0">
              <a:latin typeface="Arial"/>
              <a:cs typeface="Arial"/>
            </a:endParaRPr>
          </a:p>
        </p:txBody>
      </p:sp>
      <p:pic>
        <p:nvPicPr>
          <p:cNvPr id="11" name="Picture 2" descr="D:\projects-local\CytoscapeTutorial\2012_PlantBioinfo\Mine\pictures\inputtype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40671" y="1905000"/>
            <a:ext cx="3349058"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78812709"/>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ext Placeholder 2"/>
          <p:cNvSpPr>
            <a:spLocks noGrp="1"/>
          </p:cNvSpPr>
          <p:nvPr>
            <p:ph type="body" idx="1"/>
          </p:nvPr>
        </p:nvSpPr>
        <p:spPr>
          <a:xfrm>
            <a:off x="869640" y="1066800"/>
            <a:ext cx="8509000" cy="5211763"/>
          </a:xfrm>
        </p:spPr>
        <p:txBody>
          <a:bodyPr/>
          <a:lstStyle/>
          <a:p>
            <a:pPr eaLnBrk="1" hangingPunct="1"/>
            <a:r>
              <a:rPr lang="en-US" dirty="0" smtClean="0">
                <a:latin typeface="Arial"/>
                <a:cs typeface="Arial"/>
              </a:rPr>
              <a:t>Use import table </a:t>
            </a:r>
            <a:r>
              <a:rPr lang="en-US" dirty="0">
                <a:latin typeface="Arial"/>
                <a:cs typeface="Arial"/>
              </a:rPr>
              <a:t>from file</a:t>
            </a:r>
          </a:p>
          <a:p>
            <a:pPr lvl="1" eaLnBrk="1" hangingPunct="1"/>
            <a:r>
              <a:rPr lang="en-US" dirty="0">
                <a:latin typeface="Arial"/>
                <a:ea typeface="ＭＳ Ｐゴシック" charset="0"/>
                <a:cs typeface="Arial"/>
              </a:rPr>
              <a:t>Excel file</a:t>
            </a:r>
          </a:p>
          <a:p>
            <a:pPr lvl="1" eaLnBrk="1" hangingPunct="1"/>
            <a:r>
              <a:rPr lang="en-US" dirty="0">
                <a:latin typeface="Arial"/>
                <a:ea typeface="ＭＳ Ｐゴシック" charset="0"/>
                <a:cs typeface="Arial"/>
              </a:rPr>
              <a:t>Comma or tab delimited text</a:t>
            </a:r>
          </a:p>
        </p:txBody>
      </p:sp>
      <p:sp>
        <p:nvSpPr>
          <p:cNvPr id="6" name="Title 1"/>
          <p:cNvSpPr txBox="1">
            <a:spLocks/>
          </p:cNvSpPr>
          <p:nvPr/>
        </p:nvSpPr>
        <p:spPr>
          <a:xfrm>
            <a:off x="919163" y="59764"/>
            <a:ext cx="7996237" cy="850900"/>
          </a:xfrm>
          <a:prstGeom prst="rect">
            <a:avLst/>
          </a:prstGeom>
        </p:spPr>
        <p:txBody>
          <a:bodyPr/>
          <a:lstStyle>
            <a:lvl1pPr algn="ctr" rtl="0" eaLnBrk="0" fontAlgn="base" hangingPunct="0">
              <a:spcBef>
                <a:spcPct val="0"/>
              </a:spcBef>
              <a:spcAft>
                <a:spcPct val="0"/>
              </a:spcAft>
              <a:defRPr sz="4000">
                <a:solidFill>
                  <a:schemeClr val="bg1"/>
                </a:solidFill>
                <a:latin typeface="Arial"/>
                <a:ea typeface="ＭＳ Ｐゴシック" charset="0"/>
                <a:cs typeface="ＭＳ Ｐゴシック" charset="0"/>
              </a:defRPr>
            </a:lvl1pPr>
            <a:lvl2pPr algn="ctr" rtl="0" eaLnBrk="0" fontAlgn="base" hangingPunct="0">
              <a:spcBef>
                <a:spcPct val="0"/>
              </a:spcBef>
              <a:spcAft>
                <a:spcPct val="0"/>
              </a:spcAft>
              <a:defRPr sz="4400">
                <a:solidFill>
                  <a:schemeClr val="bg1"/>
                </a:solidFill>
                <a:latin typeface="Times New Roman" pitchFamily="-112" charset="0"/>
                <a:ea typeface="ＭＳ Ｐゴシック" charset="0"/>
                <a:cs typeface="ＭＳ Ｐゴシック" charset="0"/>
              </a:defRPr>
            </a:lvl2pPr>
            <a:lvl3pPr algn="ctr" rtl="0" eaLnBrk="0" fontAlgn="base" hangingPunct="0">
              <a:spcBef>
                <a:spcPct val="0"/>
              </a:spcBef>
              <a:spcAft>
                <a:spcPct val="0"/>
              </a:spcAft>
              <a:defRPr sz="4400">
                <a:solidFill>
                  <a:schemeClr val="bg1"/>
                </a:solidFill>
                <a:latin typeface="Times New Roman" pitchFamily="-112" charset="0"/>
                <a:ea typeface="ＭＳ Ｐゴシック" charset="0"/>
                <a:cs typeface="ＭＳ Ｐゴシック" charset="0"/>
              </a:defRPr>
            </a:lvl3pPr>
            <a:lvl4pPr algn="ctr" rtl="0" eaLnBrk="0" fontAlgn="base" hangingPunct="0">
              <a:spcBef>
                <a:spcPct val="0"/>
              </a:spcBef>
              <a:spcAft>
                <a:spcPct val="0"/>
              </a:spcAft>
              <a:defRPr sz="4400">
                <a:solidFill>
                  <a:schemeClr val="bg1"/>
                </a:solidFill>
                <a:latin typeface="Times New Roman" pitchFamily="-112" charset="0"/>
                <a:ea typeface="ＭＳ Ｐゴシック" charset="0"/>
                <a:cs typeface="ＭＳ Ｐゴシック" charset="0"/>
              </a:defRPr>
            </a:lvl4pPr>
            <a:lvl5pPr algn="ctr" rtl="0" eaLnBrk="0" fontAlgn="base" hangingPunct="0">
              <a:spcBef>
                <a:spcPct val="0"/>
              </a:spcBef>
              <a:spcAft>
                <a:spcPct val="0"/>
              </a:spcAft>
              <a:defRPr sz="4400">
                <a:solidFill>
                  <a:schemeClr val="bg1"/>
                </a:solidFill>
                <a:latin typeface="Times New Roman" pitchFamily="-112" charset="0"/>
                <a:ea typeface="ＭＳ Ｐゴシック" charset="0"/>
                <a:cs typeface="ＭＳ Ｐゴシック" charset="0"/>
              </a:defRPr>
            </a:lvl5pPr>
            <a:lvl6pPr marL="457200" algn="ctr" rtl="0" eaLnBrk="1" fontAlgn="base" hangingPunct="1">
              <a:spcBef>
                <a:spcPct val="0"/>
              </a:spcBef>
              <a:spcAft>
                <a:spcPct val="0"/>
              </a:spcAft>
              <a:defRPr sz="4400">
                <a:solidFill>
                  <a:schemeClr val="bg1"/>
                </a:solidFill>
                <a:latin typeface="Times New Roman" pitchFamily="-112" charset="0"/>
              </a:defRPr>
            </a:lvl6pPr>
            <a:lvl7pPr marL="914400" algn="ctr" rtl="0" eaLnBrk="1" fontAlgn="base" hangingPunct="1">
              <a:spcBef>
                <a:spcPct val="0"/>
              </a:spcBef>
              <a:spcAft>
                <a:spcPct val="0"/>
              </a:spcAft>
              <a:defRPr sz="4400">
                <a:solidFill>
                  <a:schemeClr val="bg1"/>
                </a:solidFill>
                <a:latin typeface="Times New Roman" pitchFamily="-112" charset="0"/>
              </a:defRPr>
            </a:lvl7pPr>
            <a:lvl8pPr marL="1371600" algn="ctr" rtl="0" eaLnBrk="1" fontAlgn="base" hangingPunct="1">
              <a:spcBef>
                <a:spcPct val="0"/>
              </a:spcBef>
              <a:spcAft>
                <a:spcPct val="0"/>
              </a:spcAft>
              <a:defRPr sz="4400">
                <a:solidFill>
                  <a:schemeClr val="bg1"/>
                </a:solidFill>
                <a:latin typeface="Times New Roman" pitchFamily="-112" charset="0"/>
              </a:defRPr>
            </a:lvl8pPr>
            <a:lvl9pPr marL="1828800" algn="ctr" rtl="0" eaLnBrk="1" fontAlgn="base" hangingPunct="1">
              <a:spcBef>
                <a:spcPct val="0"/>
              </a:spcBef>
              <a:spcAft>
                <a:spcPct val="0"/>
              </a:spcAft>
              <a:defRPr sz="4400">
                <a:solidFill>
                  <a:schemeClr val="bg1"/>
                </a:solidFill>
                <a:latin typeface="Times New Roman" pitchFamily="-112" charset="0"/>
              </a:defRPr>
            </a:lvl9pPr>
          </a:lstStyle>
          <a:p>
            <a:pPr eaLnBrk="1" hangingPunct="1"/>
            <a:r>
              <a:rPr lang="en-US" sz="4400" b="1" dirty="0" smtClean="0">
                <a:cs typeface="Arial"/>
              </a:rPr>
              <a:t>Loading Tables</a:t>
            </a:r>
            <a:endParaRPr lang="en-US" sz="4400" b="1" dirty="0">
              <a:cs typeface="Arial"/>
            </a:endParaRPr>
          </a:p>
        </p:txBody>
      </p:sp>
      <p:pic>
        <p:nvPicPr>
          <p:cNvPr id="2" name="Picture 1" descr="Screen Shot 2016-04-20 at 5.53.31 PM.png"/>
          <p:cNvPicPr>
            <a:picLocks noChangeAspect="1"/>
          </p:cNvPicPr>
          <p:nvPr/>
        </p:nvPicPr>
        <p:blipFill rotWithShape="1">
          <a:blip r:embed="rId3">
            <a:extLst>
              <a:ext uri="{28A0092B-C50C-407E-A947-70E740481C1C}">
                <a14:useLocalDpi xmlns:a14="http://schemas.microsoft.com/office/drawing/2010/main" val="0"/>
              </a:ext>
            </a:extLst>
          </a:blip>
          <a:srcRect t="442"/>
          <a:stretch/>
        </p:blipFill>
        <p:spPr>
          <a:xfrm>
            <a:off x="784192" y="1219201"/>
            <a:ext cx="7660074" cy="5005566"/>
          </a:xfrm>
          <a:prstGeom prst="rect">
            <a:avLst/>
          </a:prstGeom>
          <a:ln>
            <a:noFill/>
          </a:ln>
          <a:effectLst>
            <a:outerShdw blurRad="292100" dist="139700" dir="2700000" algn="tl" rotWithShape="0">
              <a:srgbClr val="333333">
                <a:alpha val="65000"/>
              </a:srgbClr>
            </a:outerShdw>
          </a:effectLst>
        </p:spPr>
      </p:pic>
      <p:pic>
        <p:nvPicPr>
          <p:cNvPr id="3" name="Picture 2" descr="Screen Shot 2016-04-20 at 5.54.28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55137" y="1561400"/>
            <a:ext cx="4973586" cy="4359736"/>
          </a:xfrm>
          <a:prstGeom prst="rect">
            <a:avLst/>
          </a:prstGeom>
          <a:ln>
            <a:noFill/>
          </a:ln>
          <a:effectLst>
            <a:outerShdw blurRad="292100" dist="139700" dir="2700000" algn="tl" rotWithShape="0">
              <a:srgbClr val="333333">
                <a:alpha val="65000"/>
              </a:srgbClr>
            </a:outerShdw>
          </a:effectLst>
        </p:spPr>
      </p:pic>
      <p:pic>
        <p:nvPicPr>
          <p:cNvPr id="4" name="Picture 3" descr="Screen Shot 2016-04-20 at 5.55.23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9678" y="1222951"/>
            <a:ext cx="7664588" cy="5005566"/>
          </a:xfrm>
          <a:prstGeom prst="rect">
            <a:avLst/>
          </a:prstGeom>
        </p:spPr>
      </p:pic>
    </p:spTree>
    <p:extLst>
      <p:ext uri="{BB962C8B-B14F-4D97-AF65-F5344CB8AC3E}">
        <p14:creationId xmlns:p14="http://schemas.microsoft.com/office/powerpoint/2010/main" val="50165549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itle 1"/>
          <p:cNvSpPr>
            <a:spLocks noGrp="1"/>
          </p:cNvSpPr>
          <p:nvPr>
            <p:ph type="title"/>
          </p:nvPr>
        </p:nvSpPr>
        <p:spPr>
          <a:xfrm>
            <a:off x="919163" y="76200"/>
            <a:ext cx="7996237" cy="850900"/>
          </a:xfrm>
        </p:spPr>
        <p:txBody>
          <a:bodyPr/>
          <a:lstStyle/>
          <a:p>
            <a:pPr eaLnBrk="1" hangingPunct="1"/>
            <a:r>
              <a:rPr lang="en-US" sz="4400" b="1" dirty="0" smtClean="0">
                <a:cs typeface="Arial"/>
              </a:rPr>
              <a:t>Visual Style Manager</a:t>
            </a:r>
            <a:endParaRPr lang="en-US" sz="4400" b="1" dirty="0">
              <a:cs typeface="Arial"/>
            </a:endParaRPr>
          </a:p>
        </p:txBody>
      </p:sp>
      <p:sp>
        <p:nvSpPr>
          <p:cNvPr id="7" name="Text Placeholder 2"/>
          <p:cNvSpPr>
            <a:spLocks noGrp="1"/>
          </p:cNvSpPr>
          <p:nvPr>
            <p:ph type="body" idx="1"/>
          </p:nvPr>
        </p:nvSpPr>
        <p:spPr>
          <a:xfrm>
            <a:off x="869640" y="1894494"/>
            <a:ext cx="8509000" cy="4384069"/>
          </a:xfrm>
        </p:spPr>
        <p:txBody>
          <a:bodyPr/>
          <a:lstStyle/>
          <a:p>
            <a:pPr eaLnBrk="1" hangingPunct="1"/>
            <a:r>
              <a:rPr lang="en-US" dirty="0" smtClean="0">
                <a:latin typeface="Arial"/>
                <a:cs typeface="Arial"/>
              </a:rPr>
              <a:t>Click on the </a:t>
            </a:r>
            <a:r>
              <a:rPr lang="en-US" b="1" dirty="0" smtClean="0">
                <a:latin typeface="Arial"/>
                <a:cs typeface="Arial"/>
              </a:rPr>
              <a:t>Styles</a:t>
            </a:r>
            <a:r>
              <a:rPr lang="en-US" dirty="0" smtClean="0">
                <a:latin typeface="Arial"/>
                <a:cs typeface="Arial"/>
              </a:rPr>
              <a:t> tab</a:t>
            </a:r>
          </a:p>
        </p:txBody>
      </p:sp>
      <p:pic>
        <p:nvPicPr>
          <p:cNvPr id="2" name="Picture 1" descr="Screen Shot 2016-04-20 at 5.57.41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0916" y="1256105"/>
            <a:ext cx="7820601" cy="5107453"/>
          </a:xfrm>
          <a:prstGeom prst="rect">
            <a:avLst/>
          </a:prstGeom>
          <a:ln>
            <a:noFill/>
          </a:ln>
          <a:effectLst>
            <a:outerShdw blurRad="292100" dist="139700" dir="2700000" algn="tl" rotWithShape="0">
              <a:srgbClr val="333333">
                <a:alpha val="65000"/>
              </a:srgbClr>
            </a:outerShdw>
          </a:effectLst>
        </p:spPr>
      </p:pic>
      <p:pic>
        <p:nvPicPr>
          <p:cNvPr id="3" name="Picture 2" descr="Screen Shot 2016-04-20 at 5.58.45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0916" y="1256105"/>
            <a:ext cx="7823800" cy="5107453"/>
          </a:xfrm>
          <a:prstGeom prst="rect">
            <a:avLst/>
          </a:prstGeom>
        </p:spPr>
      </p:pic>
      <p:pic>
        <p:nvPicPr>
          <p:cNvPr id="4" name="Picture 3" descr="Screen Shot 2016-04-20 at 6.04.30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0916" y="1256105"/>
            <a:ext cx="7823800" cy="5115561"/>
          </a:xfrm>
          <a:prstGeom prst="rect">
            <a:avLst/>
          </a:prstGeom>
        </p:spPr>
      </p:pic>
      <p:pic>
        <p:nvPicPr>
          <p:cNvPr id="5" name="Picture 4" descr="Screen Shot 2016-04-20 at 6.00.53 P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0916" y="1256106"/>
            <a:ext cx="7823800" cy="5117416"/>
          </a:xfrm>
          <a:prstGeom prst="rect">
            <a:avLst/>
          </a:prstGeom>
        </p:spPr>
      </p:pic>
    </p:spTree>
    <p:extLst>
      <p:ext uri="{BB962C8B-B14F-4D97-AF65-F5344CB8AC3E}">
        <p14:creationId xmlns:p14="http://schemas.microsoft.com/office/powerpoint/2010/main" val="414833403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84200" y="2255350"/>
            <a:ext cx="8509000" cy="4201013"/>
          </a:xfrm>
        </p:spPr>
        <p:txBody>
          <a:bodyPr/>
          <a:lstStyle/>
          <a:p>
            <a:r>
              <a:rPr lang="en-US" altLang="en-US" dirty="0" smtClean="0"/>
              <a:t>Click on </a:t>
            </a:r>
            <a:r>
              <a:rPr lang="en-US" altLang="en-US" b="1" dirty="0" smtClean="0"/>
              <a:t>Select</a:t>
            </a:r>
            <a:r>
              <a:rPr lang="en-US" altLang="en-US" dirty="0" smtClean="0"/>
              <a:t> tab</a:t>
            </a:r>
            <a:endParaRPr lang="en-US" altLang="en-US" dirty="0"/>
          </a:p>
        </p:txBody>
      </p:sp>
      <p:sp>
        <p:nvSpPr>
          <p:cNvPr id="5" name="Title 1"/>
          <p:cNvSpPr>
            <a:spLocks noGrp="1"/>
          </p:cNvSpPr>
          <p:nvPr>
            <p:ph type="title"/>
          </p:nvPr>
        </p:nvSpPr>
        <p:spPr>
          <a:xfrm>
            <a:off x="919163" y="76200"/>
            <a:ext cx="7996237" cy="850900"/>
          </a:xfrm>
        </p:spPr>
        <p:txBody>
          <a:bodyPr/>
          <a:lstStyle/>
          <a:p>
            <a:pPr eaLnBrk="1" hangingPunct="1"/>
            <a:r>
              <a:rPr lang="en-US" sz="4400" b="1" dirty="0" smtClean="0">
                <a:cs typeface="Arial"/>
              </a:rPr>
              <a:t>Selection Filters</a:t>
            </a:r>
            <a:endParaRPr lang="en-US" sz="4400" b="1" dirty="0">
              <a:cs typeface="Arial"/>
            </a:endParaRPr>
          </a:p>
        </p:txBody>
      </p:sp>
      <p:pic>
        <p:nvPicPr>
          <p:cNvPr id="2" name="Picture 1" descr="Screen Shot 2016-04-20 at 6.07.34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4200" y="1213977"/>
            <a:ext cx="7862747" cy="5147075"/>
          </a:xfrm>
          <a:prstGeom prst="rect">
            <a:avLst/>
          </a:prstGeom>
          <a:ln>
            <a:noFill/>
          </a:ln>
          <a:effectLst>
            <a:outerShdw blurRad="292100" dist="139700" dir="2700000" algn="tl" rotWithShape="0">
              <a:srgbClr val="333333">
                <a:alpha val="65000"/>
              </a:srgbClr>
            </a:outerShdw>
          </a:effectLst>
        </p:spPr>
      </p:pic>
      <p:pic>
        <p:nvPicPr>
          <p:cNvPr id="4" name="Picture 3" descr="Screen Shot 2016-04-20 at 6.08.41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4199" y="1213977"/>
            <a:ext cx="7862747" cy="5141027"/>
          </a:xfrm>
          <a:prstGeom prst="rect">
            <a:avLst/>
          </a:prstGeom>
        </p:spPr>
      </p:pic>
    </p:spTree>
    <p:extLst>
      <p:ext uri="{BB962C8B-B14F-4D97-AF65-F5344CB8AC3E}">
        <p14:creationId xmlns:p14="http://schemas.microsoft.com/office/powerpoint/2010/main" val="223463814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84200" y="1244600"/>
            <a:ext cx="7903125" cy="5211763"/>
          </a:xfrm>
        </p:spPr>
        <p:txBody>
          <a:bodyPr/>
          <a:lstStyle/>
          <a:p>
            <a:r>
              <a:rPr lang="en-US" sz="2800" dirty="0">
                <a:latin typeface="Arial"/>
                <a:cs typeface="Arial"/>
              </a:rPr>
              <a:t>Sessions save </a:t>
            </a:r>
            <a:r>
              <a:rPr lang="en-US" sz="2800" dirty="0" smtClean="0">
                <a:latin typeface="Arial"/>
                <a:cs typeface="Arial"/>
              </a:rPr>
              <a:t>everything as .</a:t>
            </a:r>
            <a:r>
              <a:rPr lang="en-US" sz="2800" dirty="0" err="1" smtClean="0">
                <a:latin typeface="Arial"/>
                <a:cs typeface="Arial"/>
              </a:rPr>
              <a:t>cys</a:t>
            </a:r>
            <a:r>
              <a:rPr lang="en-US" sz="2800" dirty="0" smtClean="0">
                <a:latin typeface="Arial"/>
                <a:cs typeface="Arial"/>
              </a:rPr>
              <a:t> files:       </a:t>
            </a:r>
            <a:r>
              <a:rPr lang="en-US" sz="2400" dirty="0" smtClean="0">
                <a:latin typeface="Arial"/>
                <a:cs typeface="Arial"/>
              </a:rPr>
              <a:t>Networks</a:t>
            </a:r>
            <a:r>
              <a:rPr lang="en-US" sz="2400" dirty="0">
                <a:latin typeface="Arial"/>
                <a:cs typeface="Arial"/>
              </a:rPr>
              <a:t>, </a:t>
            </a:r>
            <a:r>
              <a:rPr lang="en-US" sz="2400" dirty="0" smtClean="0">
                <a:latin typeface="Arial"/>
                <a:cs typeface="Arial"/>
              </a:rPr>
              <a:t>Tables, Styles</a:t>
            </a:r>
            <a:r>
              <a:rPr lang="en-US" sz="2400" dirty="0">
                <a:latin typeface="Arial"/>
                <a:cs typeface="Arial"/>
              </a:rPr>
              <a:t>, Screen </a:t>
            </a:r>
            <a:r>
              <a:rPr lang="en-US" sz="2400" dirty="0" smtClean="0">
                <a:latin typeface="Arial"/>
                <a:cs typeface="Arial"/>
              </a:rPr>
              <a:t>sizes, </a:t>
            </a:r>
            <a:r>
              <a:rPr lang="en-US" sz="2400" dirty="0" err="1" smtClean="0">
                <a:latin typeface="Arial"/>
                <a:cs typeface="Arial"/>
              </a:rPr>
              <a:t>etc</a:t>
            </a:r>
            <a:endParaRPr lang="en-US" sz="2800" dirty="0">
              <a:latin typeface="Arial"/>
              <a:cs typeface="Arial"/>
            </a:endParaRPr>
          </a:p>
          <a:p>
            <a:endParaRPr lang="en-US" sz="2800" dirty="0" smtClean="0">
              <a:latin typeface="Arial"/>
              <a:cs typeface="Arial"/>
            </a:endParaRPr>
          </a:p>
          <a:p>
            <a:r>
              <a:rPr lang="en-US" sz="2800" dirty="0" smtClean="0">
                <a:latin typeface="Arial"/>
                <a:cs typeface="Arial"/>
              </a:rPr>
              <a:t>Export </a:t>
            </a:r>
            <a:r>
              <a:rPr lang="en-US" sz="2800" dirty="0">
                <a:latin typeface="Arial"/>
                <a:cs typeface="Arial"/>
              </a:rPr>
              <a:t>networks in different formats: </a:t>
            </a:r>
            <a:endParaRPr lang="en-US" sz="2800" dirty="0" smtClean="0">
              <a:latin typeface="Arial"/>
              <a:cs typeface="Arial"/>
            </a:endParaRPr>
          </a:p>
          <a:p>
            <a:pPr marL="0" indent="0">
              <a:buNone/>
            </a:pPr>
            <a:r>
              <a:rPr lang="en-US" sz="2400" dirty="0">
                <a:latin typeface="Arial"/>
                <a:cs typeface="Arial"/>
              </a:rPr>
              <a:t> </a:t>
            </a:r>
            <a:r>
              <a:rPr lang="en-US" sz="2400" dirty="0" smtClean="0">
                <a:latin typeface="Arial"/>
                <a:cs typeface="Arial"/>
              </a:rPr>
              <a:t>   SIF</a:t>
            </a:r>
            <a:r>
              <a:rPr lang="en-US" sz="2400" dirty="0">
                <a:latin typeface="Arial"/>
                <a:cs typeface="Arial"/>
              </a:rPr>
              <a:t>, GML, XGMML, BioPAX, PSI-MI 1 &amp; 2.5</a:t>
            </a:r>
          </a:p>
          <a:p>
            <a:endParaRPr lang="en-US" sz="2800" dirty="0" smtClean="0">
              <a:latin typeface="Arial"/>
              <a:cs typeface="Arial"/>
            </a:endParaRPr>
          </a:p>
          <a:p>
            <a:r>
              <a:rPr lang="en-US" sz="2800" dirty="0" smtClean="0">
                <a:latin typeface="Arial"/>
                <a:cs typeface="Arial"/>
              </a:rPr>
              <a:t>Publication </a:t>
            </a:r>
            <a:r>
              <a:rPr lang="en-US" sz="2800" dirty="0">
                <a:latin typeface="Arial"/>
                <a:cs typeface="Arial"/>
              </a:rPr>
              <a:t>quality graphics in several formats: </a:t>
            </a:r>
            <a:r>
              <a:rPr lang="en-US" sz="2400" dirty="0">
                <a:latin typeface="Arial"/>
                <a:cs typeface="Arial"/>
              </a:rPr>
              <a:t>PDF, EPS, SVG, PNG, JPEG, and BMP</a:t>
            </a:r>
            <a:endParaRPr lang="en-US" sz="2800" dirty="0">
              <a:latin typeface="Arial"/>
              <a:cs typeface="Arial"/>
            </a:endParaRPr>
          </a:p>
          <a:p>
            <a:endParaRPr lang="en-US" sz="2800" dirty="0">
              <a:latin typeface="Arial"/>
              <a:cs typeface="Arial"/>
            </a:endParaRPr>
          </a:p>
        </p:txBody>
      </p:sp>
      <p:sp>
        <p:nvSpPr>
          <p:cNvPr id="5" name="Title 1"/>
          <p:cNvSpPr>
            <a:spLocks noGrp="1"/>
          </p:cNvSpPr>
          <p:nvPr>
            <p:ph type="title"/>
          </p:nvPr>
        </p:nvSpPr>
        <p:spPr>
          <a:xfrm>
            <a:off x="919163" y="76200"/>
            <a:ext cx="7996237" cy="850900"/>
          </a:xfrm>
        </p:spPr>
        <p:txBody>
          <a:bodyPr/>
          <a:lstStyle/>
          <a:p>
            <a:pPr eaLnBrk="1" hangingPunct="1"/>
            <a:r>
              <a:rPr lang="en-US" sz="4400" b="1" dirty="0" smtClean="0">
                <a:cs typeface="Arial"/>
              </a:rPr>
              <a:t>Saving and Exporting</a:t>
            </a:r>
            <a:endParaRPr lang="en-US" sz="4400" b="1" dirty="0">
              <a:cs typeface="Arial"/>
            </a:endParaRPr>
          </a:p>
        </p:txBody>
      </p:sp>
    </p:spTree>
    <p:extLst>
      <p:ext uri="{BB962C8B-B14F-4D97-AF65-F5344CB8AC3E}">
        <p14:creationId xmlns:p14="http://schemas.microsoft.com/office/powerpoint/2010/main" val="3641439186"/>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9163" y="74705"/>
            <a:ext cx="7996237" cy="850900"/>
          </a:xfrm>
        </p:spPr>
        <p:txBody>
          <a:bodyPr/>
          <a:lstStyle/>
          <a:p>
            <a:r>
              <a:rPr lang="en-US" sz="4400" b="1" dirty="0" smtClean="0"/>
              <a:t>Getting Help</a:t>
            </a:r>
            <a:endParaRPr lang="en-US" sz="4400" b="1" dirty="0"/>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6259" y="1116412"/>
            <a:ext cx="8085302" cy="52843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73964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sz="2800" dirty="0" smtClean="0"/>
              <a:t>Christian </a:t>
            </a:r>
            <a:r>
              <a:rPr lang="en-US" sz="2800" dirty="0" err="1" smtClean="0"/>
              <a:t>Zmasek</a:t>
            </a:r>
            <a:endParaRPr lang="en-US" sz="2800" dirty="0" smtClean="0"/>
          </a:p>
          <a:p>
            <a:pPr lvl="1"/>
            <a:r>
              <a:rPr lang="en-US" sz="2400" dirty="0" smtClean="0"/>
              <a:t>2015-Current</a:t>
            </a:r>
          </a:p>
          <a:p>
            <a:pPr lvl="2"/>
            <a:r>
              <a:rPr lang="en-US" sz="2000" dirty="0" smtClean="0"/>
              <a:t>Cytoscape core team (Ideker Lab)</a:t>
            </a:r>
          </a:p>
          <a:p>
            <a:pPr lvl="1"/>
            <a:r>
              <a:rPr lang="en-US" sz="2400" dirty="0" smtClean="0"/>
              <a:t>2006-2015</a:t>
            </a:r>
          </a:p>
          <a:p>
            <a:pPr lvl="2"/>
            <a:r>
              <a:rPr lang="en-US" sz="2000" dirty="0" smtClean="0"/>
              <a:t>Postdoc (Sanford-Burnham) Comparative functional genomics</a:t>
            </a:r>
          </a:p>
          <a:p>
            <a:r>
              <a:rPr lang="en-US" sz="2800" dirty="0" smtClean="0"/>
              <a:t>Rintaro Saito, PhD</a:t>
            </a:r>
          </a:p>
          <a:p>
            <a:pPr lvl="1"/>
            <a:r>
              <a:rPr lang="en-US" sz="2400" dirty="0" smtClean="0"/>
              <a:t>2014-Current</a:t>
            </a:r>
          </a:p>
          <a:p>
            <a:pPr lvl="2"/>
            <a:r>
              <a:rPr lang="en-US" sz="2000" dirty="0" smtClean="0"/>
              <a:t>Associate Project Scientist (Kumar Lab)</a:t>
            </a:r>
          </a:p>
          <a:p>
            <a:pPr lvl="1"/>
            <a:r>
              <a:rPr lang="en-US" sz="2400" dirty="0" smtClean="0"/>
              <a:t>2011-2014</a:t>
            </a:r>
          </a:p>
          <a:p>
            <a:pPr lvl="2"/>
            <a:r>
              <a:rPr lang="en-US" sz="2000" dirty="0" smtClean="0"/>
              <a:t>Visiting Assistant Professor (Ideker Lab)</a:t>
            </a:r>
          </a:p>
          <a:p>
            <a:pPr lvl="1"/>
            <a:r>
              <a:rPr lang="en-US" sz="2400" dirty="0" smtClean="0"/>
              <a:t>2002-2011</a:t>
            </a:r>
          </a:p>
          <a:p>
            <a:pPr lvl="2"/>
            <a:r>
              <a:rPr lang="en-US" sz="2000" dirty="0" smtClean="0"/>
              <a:t>Assistant Professor (Keio University)</a:t>
            </a:r>
          </a:p>
        </p:txBody>
      </p:sp>
      <p:sp>
        <p:nvSpPr>
          <p:cNvPr id="5" name="Title 1"/>
          <p:cNvSpPr txBox="1">
            <a:spLocks/>
          </p:cNvSpPr>
          <p:nvPr/>
        </p:nvSpPr>
        <p:spPr>
          <a:xfrm>
            <a:off x="919163" y="14941"/>
            <a:ext cx="7996237" cy="850900"/>
          </a:xfrm>
          <a:prstGeom prst="rect">
            <a:avLst/>
          </a:prstGeom>
        </p:spPr>
        <p:txBody>
          <a:bodyPr/>
          <a:lstStyle>
            <a:lvl1pPr algn="ctr" rtl="0" eaLnBrk="0" fontAlgn="base" hangingPunct="0">
              <a:spcBef>
                <a:spcPct val="0"/>
              </a:spcBef>
              <a:spcAft>
                <a:spcPct val="0"/>
              </a:spcAft>
              <a:defRPr sz="4000">
                <a:solidFill>
                  <a:schemeClr val="bg1"/>
                </a:solidFill>
                <a:latin typeface="Arial"/>
                <a:ea typeface="ＭＳ Ｐゴシック" charset="0"/>
                <a:cs typeface="ＭＳ Ｐゴシック" charset="0"/>
              </a:defRPr>
            </a:lvl1pPr>
            <a:lvl2pPr algn="ctr" rtl="0" eaLnBrk="0" fontAlgn="base" hangingPunct="0">
              <a:spcBef>
                <a:spcPct val="0"/>
              </a:spcBef>
              <a:spcAft>
                <a:spcPct val="0"/>
              </a:spcAft>
              <a:defRPr sz="4400">
                <a:solidFill>
                  <a:schemeClr val="bg1"/>
                </a:solidFill>
                <a:latin typeface="Times New Roman" pitchFamily="-112" charset="0"/>
                <a:ea typeface="ＭＳ Ｐゴシック" charset="0"/>
                <a:cs typeface="ＭＳ Ｐゴシック" charset="0"/>
              </a:defRPr>
            </a:lvl2pPr>
            <a:lvl3pPr algn="ctr" rtl="0" eaLnBrk="0" fontAlgn="base" hangingPunct="0">
              <a:spcBef>
                <a:spcPct val="0"/>
              </a:spcBef>
              <a:spcAft>
                <a:spcPct val="0"/>
              </a:spcAft>
              <a:defRPr sz="4400">
                <a:solidFill>
                  <a:schemeClr val="bg1"/>
                </a:solidFill>
                <a:latin typeface="Times New Roman" pitchFamily="-112" charset="0"/>
                <a:ea typeface="ＭＳ Ｐゴシック" charset="0"/>
                <a:cs typeface="ＭＳ Ｐゴシック" charset="0"/>
              </a:defRPr>
            </a:lvl3pPr>
            <a:lvl4pPr algn="ctr" rtl="0" eaLnBrk="0" fontAlgn="base" hangingPunct="0">
              <a:spcBef>
                <a:spcPct val="0"/>
              </a:spcBef>
              <a:spcAft>
                <a:spcPct val="0"/>
              </a:spcAft>
              <a:defRPr sz="4400">
                <a:solidFill>
                  <a:schemeClr val="bg1"/>
                </a:solidFill>
                <a:latin typeface="Times New Roman" pitchFamily="-112" charset="0"/>
                <a:ea typeface="ＭＳ Ｐゴシック" charset="0"/>
                <a:cs typeface="ＭＳ Ｐゴシック" charset="0"/>
              </a:defRPr>
            </a:lvl4pPr>
            <a:lvl5pPr algn="ctr" rtl="0" eaLnBrk="0" fontAlgn="base" hangingPunct="0">
              <a:spcBef>
                <a:spcPct val="0"/>
              </a:spcBef>
              <a:spcAft>
                <a:spcPct val="0"/>
              </a:spcAft>
              <a:defRPr sz="4400">
                <a:solidFill>
                  <a:schemeClr val="bg1"/>
                </a:solidFill>
                <a:latin typeface="Times New Roman" pitchFamily="-112" charset="0"/>
                <a:ea typeface="ＭＳ Ｐゴシック" charset="0"/>
                <a:cs typeface="ＭＳ Ｐゴシック" charset="0"/>
              </a:defRPr>
            </a:lvl5pPr>
            <a:lvl6pPr marL="457200" algn="ctr" rtl="0" eaLnBrk="1" fontAlgn="base" hangingPunct="1">
              <a:spcBef>
                <a:spcPct val="0"/>
              </a:spcBef>
              <a:spcAft>
                <a:spcPct val="0"/>
              </a:spcAft>
              <a:defRPr sz="4400">
                <a:solidFill>
                  <a:schemeClr val="bg1"/>
                </a:solidFill>
                <a:latin typeface="Times New Roman" pitchFamily="-112" charset="0"/>
              </a:defRPr>
            </a:lvl6pPr>
            <a:lvl7pPr marL="914400" algn="ctr" rtl="0" eaLnBrk="1" fontAlgn="base" hangingPunct="1">
              <a:spcBef>
                <a:spcPct val="0"/>
              </a:spcBef>
              <a:spcAft>
                <a:spcPct val="0"/>
              </a:spcAft>
              <a:defRPr sz="4400">
                <a:solidFill>
                  <a:schemeClr val="bg1"/>
                </a:solidFill>
                <a:latin typeface="Times New Roman" pitchFamily="-112" charset="0"/>
              </a:defRPr>
            </a:lvl7pPr>
            <a:lvl8pPr marL="1371600" algn="ctr" rtl="0" eaLnBrk="1" fontAlgn="base" hangingPunct="1">
              <a:spcBef>
                <a:spcPct val="0"/>
              </a:spcBef>
              <a:spcAft>
                <a:spcPct val="0"/>
              </a:spcAft>
              <a:defRPr sz="4400">
                <a:solidFill>
                  <a:schemeClr val="bg1"/>
                </a:solidFill>
                <a:latin typeface="Times New Roman" pitchFamily="-112" charset="0"/>
              </a:defRPr>
            </a:lvl8pPr>
            <a:lvl9pPr marL="1828800" algn="ctr" rtl="0" eaLnBrk="1" fontAlgn="base" hangingPunct="1">
              <a:spcBef>
                <a:spcPct val="0"/>
              </a:spcBef>
              <a:spcAft>
                <a:spcPct val="0"/>
              </a:spcAft>
              <a:defRPr sz="4400">
                <a:solidFill>
                  <a:schemeClr val="bg1"/>
                </a:solidFill>
                <a:latin typeface="Times New Roman" pitchFamily="-112" charset="0"/>
              </a:defRPr>
            </a:lvl9pPr>
          </a:lstStyle>
          <a:p>
            <a:r>
              <a:rPr lang="en-US" sz="5400" b="1" dirty="0" smtClean="0"/>
              <a:t>Introductions</a:t>
            </a:r>
            <a:endParaRPr lang="en-US" sz="5400" b="1" dirty="0"/>
          </a:p>
        </p:txBody>
      </p:sp>
    </p:spTree>
    <p:extLst>
      <p:ext uri="{BB962C8B-B14F-4D97-AF65-F5344CB8AC3E}">
        <p14:creationId xmlns:p14="http://schemas.microsoft.com/office/powerpoint/2010/main" val="2238269706"/>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4817" name="Title 1"/>
          <p:cNvSpPr>
            <a:spLocks noGrp="1"/>
          </p:cNvSpPr>
          <p:nvPr>
            <p:ph type="title"/>
          </p:nvPr>
        </p:nvSpPr>
        <p:spPr>
          <a:xfrm>
            <a:off x="919163" y="74705"/>
            <a:ext cx="7996237" cy="850900"/>
          </a:xfrm>
        </p:spPr>
        <p:txBody>
          <a:bodyPr/>
          <a:lstStyle/>
          <a:p>
            <a:pPr eaLnBrk="1" hangingPunct="1"/>
            <a:r>
              <a:rPr lang="en-US" sz="4400" b="1" dirty="0">
                <a:cs typeface="Arial"/>
              </a:rPr>
              <a:t>Tips &amp; Tricks</a:t>
            </a:r>
          </a:p>
        </p:txBody>
      </p:sp>
      <p:sp>
        <p:nvSpPr>
          <p:cNvPr id="34818" name="Text Placeholder 2"/>
          <p:cNvSpPr>
            <a:spLocks noGrp="1"/>
          </p:cNvSpPr>
          <p:nvPr>
            <p:ph type="body" idx="1"/>
          </p:nvPr>
        </p:nvSpPr>
        <p:spPr/>
        <p:txBody>
          <a:bodyPr/>
          <a:lstStyle/>
          <a:p>
            <a:pPr eaLnBrk="1" hangingPunct="1"/>
            <a:r>
              <a:rPr lang="en-US" altLang="ja-JP" dirty="0" smtClean="0">
                <a:latin typeface="Arial"/>
                <a:cs typeface="Arial"/>
              </a:rPr>
              <a:t>Network Collections</a:t>
            </a:r>
            <a:endParaRPr lang="en-US" altLang="ja-JP" dirty="0">
              <a:latin typeface="Arial"/>
              <a:cs typeface="Arial"/>
            </a:endParaRPr>
          </a:p>
          <a:p>
            <a:pPr lvl="1" eaLnBrk="1" hangingPunct="1"/>
            <a:r>
              <a:rPr lang="en-US" altLang="ja-JP" dirty="0" smtClean="0">
                <a:latin typeface="Arial"/>
                <a:ea typeface="ＭＳ Ｐゴシック" charset="0"/>
                <a:cs typeface="Arial"/>
              </a:rPr>
              <a:t>Each collection has a “root” network</a:t>
            </a:r>
            <a:endParaRPr lang="en-US" altLang="ja-JP" dirty="0">
              <a:latin typeface="Arial"/>
              <a:ea typeface="ＭＳ Ｐゴシック" charset="0"/>
              <a:cs typeface="Arial"/>
            </a:endParaRPr>
          </a:p>
          <a:p>
            <a:pPr lvl="1" eaLnBrk="1" hangingPunct="1"/>
            <a:r>
              <a:rPr lang="en-US" dirty="0" smtClean="0">
                <a:latin typeface="Arial"/>
                <a:ea typeface="ＭＳ Ｐゴシック" charset="0"/>
                <a:cs typeface="Arial"/>
              </a:rPr>
              <a:t>Changing </a:t>
            </a:r>
            <a:r>
              <a:rPr lang="en-US" dirty="0">
                <a:latin typeface="Arial"/>
                <a:ea typeface="ＭＳ Ｐゴシック" charset="0"/>
                <a:cs typeface="Arial"/>
              </a:rPr>
              <a:t>the attribute for a node in one network </a:t>
            </a:r>
            <a:r>
              <a:rPr lang="en-US" i="1" dirty="0">
                <a:latin typeface="Arial"/>
                <a:ea typeface="ＭＳ Ｐゴシック" charset="0"/>
                <a:cs typeface="Arial"/>
              </a:rPr>
              <a:t>will</a:t>
            </a:r>
            <a:r>
              <a:rPr lang="en-US" dirty="0">
                <a:latin typeface="Arial"/>
                <a:ea typeface="ＭＳ Ｐゴシック" charset="0"/>
                <a:cs typeface="Arial"/>
              </a:rPr>
              <a:t> also change that attribute for a node with the same </a:t>
            </a:r>
            <a:r>
              <a:rPr lang="en-US" dirty="0" smtClean="0">
                <a:latin typeface="Arial"/>
                <a:ea typeface="ＭＳ Ｐゴシック" charset="0"/>
                <a:cs typeface="Arial"/>
              </a:rPr>
              <a:t>SUID </a:t>
            </a:r>
            <a:r>
              <a:rPr lang="en-US" dirty="0">
                <a:latin typeface="Arial"/>
                <a:ea typeface="ＭＳ Ｐゴシック" charset="0"/>
                <a:cs typeface="Arial"/>
              </a:rPr>
              <a:t>in all other </a:t>
            </a:r>
            <a:r>
              <a:rPr lang="en-US" dirty="0" smtClean="0">
                <a:latin typeface="Arial"/>
                <a:ea typeface="ＭＳ Ｐゴシック" charset="0"/>
                <a:cs typeface="Arial"/>
              </a:rPr>
              <a:t>networks within the collection</a:t>
            </a:r>
            <a:endParaRPr lang="en-US" dirty="0">
              <a:latin typeface="Arial"/>
              <a:ea typeface="ＭＳ Ｐゴシック" charset="0"/>
              <a:cs typeface="Arial"/>
            </a:endParaRPr>
          </a:p>
          <a:p>
            <a:pPr lvl="1" eaLnBrk="1" hangingPunct="1"/>
            <a:r>
              <a:rPr lang="en-US" dirty="0" smtClean="0">
                <a:latin typeface="Arial"/>
                <a:ea typeface="ＭＳ Ｐゴシック" charset="0"/>
                <a:cs typeface="Arial"/>
              </a:rPr>
              <a:t>You can clone a network into a new collection to “decouple” it and start a new root</a:t>
            </a:r>
            <a:endParaRPr lang="en-US" dirty="0">
              <a:latin typeface="Arial"/>
              <a:ea typeface="ＭＳ Ｐゴシック" charset="0"/>
              <a:cs typeface="Arial"/>
            </a:endParaRPr>
          </a:p>
        </p:txBody>
      </p:sp>
    </p:spTree>
    <p:extLst>
      <p:ext uri="{BB962C8B-B14F-4D97-AF65-F5344CB8AC3E}">
        <p14:creationId xmlns:p14="http://schemas.microsoft.com/office/powerpoint/2010/main" val="235755015"/>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5842" name="Text Placeholder 2"/>
          <p:cNvSpPr>
            <a:spLocks noGrp="1"/>
          </p:cNvSpPr>
          <p:nvPr>
            <p:ph type="body" idx="1"/>
          </p:nvPr>
        </p:nvSpPr>
        <p:spPr/>
        <p:txBody>
          <a:bodyPr/>
          <a:lstStyle/>
          <a:p>
            <a:pPr eaLnBrk="1" hangingPunct="1"/>
            <a:r>
              <a:rPr lang="en-US" dirty="0">
                <a:latin typeface="Arial"/>
                <a:cs typeface="Arial"/>
              </a:rPr>
              <a:t>Network views</a:t>
            </a:r>
          </a:p>
          <a:p>
            <a:pPr lvl="1" eaLnBrk="1" hangingPunct="1"/>
            <a:r>
              <a:rPr lang="en-US" dirty="0">
                <a:latin typeface="Arial"/>
                <a:ea typeface="ＭＳ Ｐゴシック" charset="0"/>
                <a:cs typeface="Arial"/>
              </a:rPr>
              <a:t>When you open a large network, you will not get a view by default</a:t>
            </a:r>
          </a:p>
          <a:p>
            <a:pPr lvl="1" eaLnBrk="1" hangingPunct="1"/>
            <a:r>
              <a:rPr lang="en-US" dirty="0">
                <a:latin typeface="Arial"/>
                <a:ea typeface="ＭＳ Ｐゴシック" charset="0"/>
                <a:cs typeface="Arial"/>
              </a:rPr>
              <a:t>To improve interactive performance, Cytoscape has the concept of </a:t>
            </a:r>
            <a:r>
              <a:rPr lang="ja-JP" altLang="en-US" dirty="0">
                <a:latin typeface="Arial"/>
                <a:ea typeface="ＭＳ Ｐゴシック" charset="0"/>
                <a:cs typeface="Arial"/>
              </a:rPr>
              <a:t>“</a:t>
            </a:r>
            <a:r>
              <a:rPr lang="en-US" altLang="ja-JP" dirty="0">
                <a:latin typeface="Arial"/>
                <a:ea typeface="ＭＳ Ｐゴシック" charset="0"/>
                <a:cs typeface="Arial"/>
              </a:rPr>
              <a:t>Levels of Detail</a:t>
            </a:r>
            <a:r>
              <a:rPr lang="ja-JP" altLang="en-US" dirty="0">
                <a:latin typeface="Arial"/>
                <a:ea typeface="ＭＳ Ｐゴシック" charset="0"/>
                <a:cs typeface="Arial"/>
              </a:rPr>
              <a:t>”</a:t>
            </a:r>
            <a:endParaRPr lang="en-US" altLang="ja-JP" dirty="0">
              <a:latin typeface="Arial"/>
              <a:ea typeface="ＭＳ Ｐゴシック" charset="0"/>
              <a:cs typeface="Arial"/>
            </a:endParaRPr>
          </a:p>
          <a:p>
            <a:pPr lvl="2" eaLnBrk="1" hangingPunct="1"/>
            <a:r>
              <a:rPr lang="en-US" dirty="0">
                <a:latin typeface="Arial"/>
                <a:ea typeface="ＭＳ Ｐゴシック" charset="0"/>
                <a:cs typeface="Arial"/>
              </a:rPr>
              <a:t>Some visual attributes will only be apparent when you zoom in</a:t>
            </a:r>
          </a:p>
          <a:p>
            <a:pPr lvl="2" eaLnBrk="1" hangingPunct="1"/>
            <a:r>
              <a:rPr lang="en-US" dirty="0">
                <a:latin typeface="Arial"/>
                <a:ea typeface="ＭＳ Ｐゴシック" charset="0"/>
                <a:cs typeface="Arial"/>
              </a:rPr>
              <a:t>The level of detail for various attributes can be changed in the preferences</a:t>
            </a:r>
          </a:p>
          <a:p>
            <a:pPr lvl="2" eaLnBrk="1" hangingPunct="1"/>
            <a:r>
              <a:rPr lang="en-US" dirty="0">
                <a:latin typeface="Arial"/>
                <a:ea typeface="ＭＳ Ｐゴシック" charset="0"/>
                <a:cs typeface="Arial"/>
              </a:rPr>
              <a:t>To see what things will look like at full detail:</a:t>
            </a:r>
          </a:p>
          <a:p>
            <a:pPr lvl="3" eaLnBrk="1" hangingPunct="1"/>
            <a:r>
              <a:rPr lang="en-US" dirty="0" err="1">
                <a:latin typeface="Arial"/>
                <a:ea typeface="ＭＳ Ｐゴシック" charset="0"/>
                <a:cs typeface="Arial"/>
              </a:rPr>
              <a:t>View</a:t>
            </a:r>
            <a:r>
              <a:rPr lang="en-US" dirty="0" err="1">
                <a:latin typeface="Arial"/>
                <a:ea typeface="ＭＳ Ｐゴシック" charset="0"/>
                <a:cs typeface="Arial"/>
                <a:sym typeface="Wingdings" charset="0"/>
              </a:rPr>
              <a:t>Show</a:t>
            </a:r>
            <a:r>
              <a:rPr lang="en-US" dirty="0">
                <a:latin typeface="Arial"/>
                <a:ea typeface="ＭＳ Ｐゴシック" charset="0"/>
                <a:cs typeface="Arial"/>
                <a:sym typeface="Wingdings" charset="0"/>
              </a:rPr>
              <a:t> Graphics Details</a:t>
            </a:r>
            <a:endParaRPr lang="en-US" dirty="0">
              <a:latin typeface="Arial"/>
              <a:ea typeface="ＭＳ Ｐゴシック" charset="0"/>
              <a:cs typeface="Arial"/>
            </a:endParaRPr>
          </a:p>
          <a:p>
            <a:pPr lvl="1" eaLnBrk="1" hangingPunct="1"/>
            <a:endParaRPr lang="en-US" dirty="0">
              <a:latin typeface="Arial"/>
              <a:ea typeface="ＭＳ Ｐゴシック" charset="0"/>
              <a:cs typeface="Arial"/>
            </a:endParaRPr>
          </a:p>
        </p:txBody>
      </p:sp>
      <p:sp>
        <p:nvSpPr>
          <p:cNvPr id="4" name="Title 1"/>
          <p:cNvSpPr txBox="1">
            <a:spLocks/>
          </p:cNvSpPr>
          <p:nvPr/>
        </p:nvSpPr>
        <p:spPr>
          <a:xfrm>
            <a:off x="919163" y="74705"/>
            <a:ext cx="7996237" cy="850900"/>
          </a:xfrm>
          <a:prstGeom prst="rect">
            <a:avLst/>
          </a:prstGeom>
        </p:spPr>
        <p:txBody>
          <a:bodyPr/>
          <a:lstStyle>
            <a:lvl1pPr algn="ctr" rtl="0" eaLnBrk="0" fontAlgn="base" hangingPunct="0">
              <a:spcBef>
                <a:spcPct val="0"/>
              </a:spcBef>
              <a:spcAft>
                <a:spcPct val="0"/>
              </a:spcAft>
              <a:defRPr sz="4000">
                <a:solidFill>
                  <a:schemeClr val="bg1"/>
                </a:solidFill>
                <a:latin typeface="Arial"/>
                <a:ea typeface="ＭＳ Ｐゴシック" charset="0"/>
                <a:cs typeface="ＭＳ Ｐゴシック" charset="0"/>
              </a:defRPr>
            </a:lvl1pPr>
            <a:lvl2pPr algn="ctr" rtl="0" eaLnBrk="0" fontAlgn="base" hangingPunct="0">
              <a:spcBef>
                <a:spcPct val="0"/>
              </a:spcBef>
              <a:spcAft>
                <a:spcPct val="0"/>
              </a:spcAft>
              <a:defRPr sz="4400">
                <a:solidFill>
                  <a:schemeClr val="bg1"/>
                </a:solidFill>
                <a:latin typeface="Times New Roman" pitchFamily="-112" charset="0"/>
                <a:ea typeface="ＭＳ Ｐゴシック" charset="0"/>
                <a:cs typeface="ＭＳ Ｐゴシック" charset="0"/>
              </a:defRPr>
            </a:lvl2pPr>
            <a:lvl3pPr algn="ctr" rtl="0" eaLnBrk="0" fontAlgn="base" hangingPunct="0">
              <a:spcBef>
                <a:spcPct val="0"/>
              </a:spcBef>
              <a:spcAft>
                <a:spcPct val="0"/>
              </a:spcAft>
              <a:defRPr sz="4400">
                <a:solidFill>
                  <a:schemeClr val="bg1"/>
                </a:solidFill>
                <a:latin typeface="Times New Roman" pitchFamily="-112" charset="0"/>
                <a:ea typeface="ＭＳ Ｐゴシック" charset="0"/>
                <a:cs typeface="ＭＳ Ｐゴシック" charset="0"/>
              </a:defRPr>
            </a:lvl3pPr>
            <a:lvl4pPr algn="ctr" rtl="0" eaLnBrk="0" fontAlgn="base" hangingPunct="0">
              <a:spcBef>
                <a:spcPct val="0"/>
              </a:spcBef>
              <a:spcAft>
                <a:spcPct val="0"/>
              </a:spcAft>
              <a:defRPr sz="4400">
                <a:solidFill>
                  <a:schemeClr val="bg1"/>
                </a:solidFill>
                <a:latin typeface="Times New Roman" pitchFamily="-112" charset="0"/>
                <a:ea typeface="ＭＳ Ｐゴシック" charset="0"/>
                <a:cs typeface="ＭＳ Ｐゴシック" charset="0"/>
              </a:defRPr>
            </a:lvl4pPr>
            <a:lvl5pPr algn="ctr" rtl="0" eaLnBrk="0" fontAlgn="base" hangingPunct="0">
              <a:spcBef>
                <a:spcPct val="0"/>
              </a:spcBef>
              <a:spcAft>
                <a:spcPct val="0"/>
              </a:spcAft>
              <a:defRPr sz="4400">
                <a:solidFill>
                  <a:schemeClr val="bg1"/>
                </a:solidFill>
                <a:latin typeface="Times New Roman" pitchFamily="-112" charset="0"/>
                <a:ea typeface="ＭＳ Ｐゴシック" charset="0"/>
                <a:cs typeface="ＭＳ Ｐゴシック" charset="0"/>
              </a:defRPr>
            </a:lvl5pPr>
            <a:lvl6pPr marL="457200" algn="ctr" rtl="0" eaLnBrk="1" fontAlgn="base" hangingPunct="1">
              <a:spcBef>
                <a:spcPct val="0"/>
              </a:spcBef>
              <a:spcAft>
                <a:spcPct val="0"/>
              </a:spcAft>
              <a:defRPr sz="4400">
                <a:solidFill>
                  <a:schemeClr val="bg1"/>
                </a:solidFill>
                <a:latin typeface="Times New Roman" pitchFamily="-112" charset="0"/>
              </a:defRPr>
            </a:lvl6pPr>
            <a:lvl7pPr marL="914400" algn="ctr" rtl="0" eaLnBrk="1" fontAlgn="base" hangingPunct="1">
              <a:spcBef>
                <a:spcPct val="0"/>
              </a:spcBef>
              <a:spcAft>
                <a:spcPct val="0"/>
              </a:spcAft>
              <a:defRPr sz="4400">
                <a:solidFill>
                  <a:schemeClr val="bg1"/>
                </a:solidFill>
                <a:latin typeface="Times New Roman" pitchFamily="-112" charset="0"/>
              </a:defRPr>
            </a:lvl7pPr>
            <a:lvl8pPr marL="1371600" algn="ctr" rtl="0" eaLnBrk="1" fontAlgn="base" hangingPunct="1">
              <a:spcBef>
                <a:spcPct val="0"/>
              </a:spcBef>
              <a:spcAft>
                <a:spcPct val="0"/>
              </a:spcAft>
              <a:defRPr sz="4400">
                <a:solidFill>
                  <a:schemeClr val="bg1"/>
                </a:solidFill>
                <a:latin typeface="Times New Roman" pitchFamily="-112" charset="0"/>
              </a:defRPr>
            </a:lvl8pPr>
            <a:lvl9pPr marL="1828800" algn="ctr" rtl="0" eaLnBrk="1" fontAlgn="base" hangingPunct="1">
              <a:spcBef>
                <a:spcPct val="0"/>
              </a:spcBef>
              <a:spcAft>
                <a:spcPct val="0"/>
              </a:spcAft>
              <a:defRPr sz="4400">
                <a:solidFill>
                  <a:schemeClr val="bg1"/>
                </a:solidFill>
                <a:latin typeface="Times New Roman" pitchFamily="-112" charset="0"/>
              </a:defRPr>
            </a:lvl9pPr>
          </a:lstStyle>
          <a:p>
            <a:pPr eaLnBrk="1" hangingPunct="1"/>
            <a:r>
              <a:rPr lang="en-US" sz="4400" b="1" smtClean="0">
                <a:cs typeface="Arial"/>
              </a:rPr>
              <a:t>Tips &amp; Tricks</a:t>
            </a:r>
            <a:endParaRPr lang="en-US" sz="4400" b="1" dirty="0">
              <a:cs typeface="Arial"/>
            </a:endParaRPr>
          </a:p>
        </p:txBody>
      </p:sp>
    </p:spTree>
    <p:extLst>
      <p:ext uri="{BB962C8B-B14F-4D97-AF65-F5344CB8AC3E}">
        <p14:creationId xmlns:p14="http://schemas.microsoft.com/office/powerpoint/2010/main" val="838738764"/>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6866" name="Text Placeholder 2"/>
          <p:cNvSpPr>
            <a:spLocks noGrp="1"/>
          </p:cNvSpPr>
          <p:nvPr>
            <p:ph type="body" idx="1"/>
          </p:nvPr>
        </p:nvSpPr>
        <p:spPr/>
        <p:txBody>
          <a:bodyPr/>
          <a:lstStyle/>
          <a:p>
            <a:pPr eaLnBrk="1" hangingPunct="1"/>
            <a:r>
              <a:rPr lang="en-US" dirty="0">
                <a:latin typeface="Arial"/>
                <a:cs typeface="Arial"/>
              </a:rPr>
              <a:t>Sessions</a:t>
            </a:r>
          </a:p>
          <a:p>
            <a:pPr lvl="1" eaLnBrk="1" hangingPunct="1"/>
            <a:r>
              <a:rPr lang="en-US" dirty="0">
                <a:latin typeface="Arial"/>
                <a:ea typeface="ＭＳ Ｐゴシック" charset="0"/>
                <a:cs typeface="Arial"/>
              </a:rPr>
              <a:t>Sessions save pretty much everything:</a:t>
            </a:r>
          </a:p>
          <a:p>
            <a:pPr lvl="2" eaLnBrk="1" hangingPunct="1"/>
            <a:r>
              <a:rPr lang="en-US" dirty="0">
                <a:latin typeface="Arial"/>
                <a:ea typeface="ＭＳ Ｐゴシック" charset="0"/>
                <a:cs typeface="Arial"/>
              </a:rPr>
              <a:t>Networks</a:t>
            </a:r>
          </a:p>
          <a:p>
            <a:pPr lvl="2" eaLnBrk="1" hangingPunct="1"/>
            <a:r>
              <a:rPr lang="en-US" dirty="0">
                <a:latin typeface="Arial"/>
                <a:ea typeface="ＭＳ Ｐゴシック" charset="0"/>
                <a:cs typeface="Arial"/>
              </a:rPr>
              <a:t>Properties</a:t>
            </a:r>
          </a:p>
          <a:p>
            <a:pPr lvl="2" eaLnBrk="1" hangingPunct="1"/>
            <a:r>
              <a:rPr lang="en-US" dirty="0">
                <a:latin typeface="Arial"/>
                <a:ea typeface="ＭＳ Ｐゴシック" charset="0"/>
                <a:cs typeface="Arial"/>
              </a:rPr>
              <a:t>Visual styles</a:t>
            </a:r>
          </a:p>
          <a:p>
            <a:pPr lvl="2" eaLnBrk="1" hangingPunct="1"/>
            <a:r>
              <a:rPr lang="en-US" dirty="0">
                <a:latin typeface="Arial"/>
                <a:ea typeface="ＭＳ Ｐゴシック" charset="0"/>
                <a:cs typeface="Arial"/>
              </a:rPr>
              <a:t>Screen sizes</a:t>
            </a:r>
          </a:p>
          <a:p>
            <a:pPr lvl="1" eaLnBrk="1" hangingPunct="1"/>
            <a:r>
              <a:rPr lang="en-US" dirty="0">
                <a:latin typeface="Arial"/>
                <a:ea typeface="ＭＳ Ｐゴシック" charset="0"/>
                <a:cs typeface="Arial"/>
              </a:rPr>
              <a:t>Saving a session on a large screen may require some resizing when opened on your laptop</a:t>
            </a:r>
          </a:p>
        </p:txBody>
      </p:sp>
      <p:sp>
        <p:nvSpPr>
          <p:cNvPr id="4" name="Title 1"/>
          <p:cNvSpPr txBox="1">
            <a:spLocks/>
          </p:cNvSpPr>
          <p:nvPr/>
        </p:nvSpPr>
        <p:spPr>
          <a:xfrm>
            <a:off x="919163" y="74705"/>
            <a:ext cx="7996237" cy="850900"/>
          </a:xfrm>
          <a:prstGeom prst="rect">
            <a:avLst/>
          </a:prstGeom>
        </p:spPr>
        <p:txBody>
          <a:bodyPr/>
          <a:lstStyle>
            <a:lvl1pPr algn="ctr" rtl="0" eaLnBrk="0" fontAlgn="base" hangingPunct="0">
              <a:spcBef>
                <a:spcPct val="0"/>
              </a:spcBef>
              <a:spcAft>
                <a:spcPct val="0"/>
              </a:spcAft>
              <a:defRPr sz="4000">
                <a:solidFill>
                  <a:schemeClr val="bg1"/>
                </a:solidFill>
                <a:latin typeface="Arial"/>
                <a:ea typeface="ＭＳ Ｐゴシック" charset="0"/>
                <a:cs typeface="ＭＳ Ｐゴシック" charset="0"/>
              </a:defRPr>
            </a:lvl1pPr>
            <a:lvl2pPr algn="ctr" rtl="0" eaLnBrk="0" fontAlgn="base" hangingPunct="0">
              <a:spcBef>
                <a:spcPct val="0"/>
              </a:spcBef>
              <a:spcAft>
                <a:spcPct val="0"/>
              </a:spcAft>
              <a:defRPr sz="4400">
                <a:solidFill>
                  <a:schemeClr val="bg1"/>
                </a:solidFill>
                <a:latin typeface="Times New Roman" pitchFamily="-112" charset="0"/>
                <a:ea typeface="ＭＳ Ｐゴシック" charset="0"/>
                <a:cs typeface="ＭＳ Ｐゴシック" charset="0"/>
              </a:defRPr>
            </a:lvl2pPr>
            <a:lvl3pPr algn="ctr" rtl="0" eaLnBrk="0" fontAlgn="base" hangingPunct="0">
              <a:spcBef>
                <a:spcPct val="0"/>
              </a:spcBef>
              <a:spcAft>
                <a:spcPct val="0"/>
              </a:spcAft>
              <a:defRPr sz="4400">
                <a:solidFill>
                  <a:schemeClr val="bg1"/>
                </a:solidFill>
                <a:latin typeface="Times New Roman" pitchFamily="-112" charset="0"/>
                <a:ea typeface="ＭＳ Ｐゴシック" charset="0"/>
                <a:cs typeface="ＭＳ Ｐゴシック" charset="0"/>
              </a:defRPr>
            </a:lvl3pPr>
            <a:lvl4pPr algn="ctr" rtl="0" eaLnBrk="0" fontAlgn="base" hangingPunct="0">
              <a:spcBef>
                <a:spcPct val="0"/>
              </a:spcBef>
              <a:spcAft>
                <a:spcPct val="0"/>
              </a:spcAft>
              <a:defRPr sz="4400">
                <a:solidFill>
                  <a:schemeClr val="bg1"/>
                </a:solidFill>
                <a:latin typeface="Times New Roman" pitchFamily="-112" charset="0"/>
                <a:ea typeface="ＭＳ Ｐゴシック" charset="0"/>
                <a:cs typeface="ＭＳ Ｐゴシック" charset="0"/>
              </a:defRPr>
            </a:lvl4pPr>
            <a:lvl5pPr algn="ctr" rtl="0" eaLnBrk="0" fontAlgn="base" hangingPunct="0">
              <a:spcBef>
                <a:spcPct val="0"/>
              </a:spcBef>
              <a:spcAft>
                <a:spcPct val="0"/>
              </a:spcAft>
              <a:defRPr sz="4400">
                <a:solidFill>
                  <a:schemeClr val="bg1"/>
                </a:solidFill>
                <a:latin typeface="Times New Roman" pitchFamily="-112" charset="0"/>
                <a:ea typeface="ＭＳ Ｐゴシック" charset="0"/>
                <a:cs typeface="ＭＳ Ｐゴシック" charset="0"/>
              </a:defRPr>
            </a:lvl5pPr>
            <a:lvl6pPr marL="457200" algn="ctr" rtl="0" eaLnBrk="1" fontAlgn="base" hangingPunct="1">
              <a:spcBef>
                <a:spcPct val="0"/>
              </a:spcBef>
              <a:spcAft>
                <a:spcPct val="0"/>
              </a:spcAft>
              <a:defRPr sz="4400">
                <a:solidFill>
                  <a:schemeClr val="bg1"/>
                </a:solidFill>
                <a:latin typeface="Times New Roman" pitchFamily="-112" charset="0"/>
              </a:defRPr>
            </a:lvl6pPr>
            <a:lvl7pPr marL="914400" algn="ctr" rtl="0" eaLnBrk="1" fontAlgn="base" hangingPunct="1">
              <a:spcBef>
                <a:spcPct val="0"/>
              </a:spcBef>
              <a:spcAft>
                <a:spcPct val="0"/>
              </a:spcAft>
              <a:defRPr sz="4400">
                <a:solidFill>
                  <a:schemeClr val="bg1"/>
                </a:solidFill>
                <a:latin typeface="Times New Roman" pitchFamily="-112" charset="0"/>
              </a:defRPr>
            </a:lvl7pPr>
            <a:lvl8pPr marL="1371600" algn="ctr" rtl="0" eaLnBrk="1" fontAlgn="base" hangingPunct="1">
              <a:spcBef>
                <a:spcPct val="0"/>
              </a:spcBef>
              <a:spcAft>
                <a:spcPct val="0"/>
              </a:spcAft>
              <a:defRPr sz="4400">
                <a:solidFill>
                  <a:schemeClr val="bg1"/>
                </a:solidFill>
                <a:latin typeface="Times New Roman" pitchFamily="-112" charset="0"/>
              </a:defRPr>
            </a:lvl8pPr>
            <a:lvl9pPr marL="1828800" algn="ctr" rtl="0" eaLnBrk="1" fontAlgn="base" hangingPunct="1">
              <a:spcBef>
                <a:spcPct val="0"/>
              </a:spcBef>
              <a:spcAft>
                <a:spcPct val="0"/>
              </a:spcAft>
              <a:defRPr sz="4400">
                <a:solidFill>
                  <a:schemeClr val="bg1"/>
                </a:solidFill>
                <a:latin typeface="Times New Roman" pitchFamily="-112" charset="0"/>
              </a:defRPr>
            </a:lvl9pPr>
          </a:lstStyle>
          <a:p>
            <a:pPr eaLnBrk="1" hangingPunct="1"/>
            <a:r>
              <a:rPr lang="en-US" sz="4400" b="1" smtClean="0">
                <a:cs typeface="Arial"/>
              </a:rPr>
              <a:t>Tips &amp; Tricks</a:t>
            </a:r>
            <a:endParaRPr lang="en-US" sz="4400" b="1" dirty="0">
              <a:cs typeface="Arial"/>
            </a:endParaRPr>
          </a:p>
        </p:txBody>
      </p:sp>
    </p:spTree>
    <p:extLst>
      <p:ext uri="{BB962C8B-B14F-4D97-AF65-F5344CB8AC3E}">
        <p14:creationId xmlns:p14="http://schemas.microsoft.com/office/powerpoint/2010/main" val="335714615"/>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7890" name="Text Placeholder 2"/>
          <p:cNvSpPr>
            <a:spLocks noGrp="1"/>
          </p:cNvSpPr>
          <p:nvPr>
            <p:ph type="body" idx="1"/>
          </p:nvPr>
        </p:nvSpPr>
        <p:spPr/>
        <p:txBody>
          <a:bodyPr/>
          <a:lstStyle/>
          <a:p>
            <a:pPr eaLnBrk="1" hangingPunct="1"/>
            <a:r>
              <a:rPr lang="en-US" dirty="0" smtClean="0">
                <a:latin typeface="Arial"/>
                <a:cs typeface="Arial"/>
              </a:rPr>
              <a:t>Task monitor</a:t>
            </a:r>
            <a:endParaRPr lang="en-US" dirty="0">
              <a:latin typeface="Arial"/>
              <a:cs typeface="Arial"/>
            </a:endParaRPr>
          </a:p>
          <a:p>
            <a:pPr lvl="1" eaLnBrk="1" hangingPunct="1"/>
            <a:r>
              <a:rPr lang="en-US" dirty="0" smtClean="0">
                <a:latin typeface="Arial"/>
                <a:ea typeface="ＭＳ Ｐゴシック" charset="0"/>
                <a:cs typeface="Arial"/>
              </a:rPr>
              <a:t>Current task displayed in status bar (lower left)</a:t>
            </a:r>
          </a:p>
          <a:p>
            <a:pPr lvl="1" eaLnBrk="1" hangingPunct="1"/>
            <a:r>
              <a:rPr lang="en-US" dirty="0" smtClean="0">
                <a:latin typeface="Arial"/>
                <a:ea typeface="ＭＳ Ｐゴシック" charset="0"/>
                <a:cs typeface="Arial"/>
              </a:rPr>
              <a:t>Icon opens complete task history</a:t>
            </a:r>
          </a:p>
          <a:p>
            <a:pPr eaLnBrk="1" hangingPunct="1"/>
            <a:r>
              <a:rPr lang="en-US" dirty="0" smtClean="0">
                <a:latin typeface="Arial"/>
                <a:cs typeface="Arial"/>
              </a:rPr>
              <a:t>Memory</a:t>
            </a:r>
          </a:p>
          <a:p>
            <a:pPr lvl="1" eaLnBrk="1" hangingPunct="1"/>
            <a:r>
              <a:rPr lang="en-US" dirty="0" smtClean="0">
                <a:latin typeface="Arial"/>
                <a:ea typeface="ＭＳ Ｐゴシック" charset="0"/>
                <a:cs typeface="Arial"/>
              </a:rPr>
              <a:t>Current status (lower right)</a:t>
            </a:r>
          </a:p>
          <a:p>
            <a:pPr lvl="1" eaLnBrk="1" hangingPunct="1"/>
            <a:r>
              <a:rPr lang="en-US" dirty="0" smtClean="0">
                <a:latin typeface="Arial"/>
                <a:ea typeface="ＭＳ Ｐゴシック" charset="0"/>
                <a:cs typeface="Arial"/>
              </a:rPr>
              <a:t>Toggle open for details and “Free Unused Memory” button</a:t>
            </a:r>
          </a:p>
          <a:p>
            <a:pPr lvl="1" eaLnBrk="1" hangingPunct="1"/>
            <a:endParaRPr lang="en-US" dirty="0">
              <a:latin typeface="Arial"/>
              <a:ea typeface="ＭＳ Ｐゴシック" charset="0"/>
              <a:cs typeface="Arial"/>
              <a:sym typeface="Wingdings" charset="0"/>
            </a:endParaRPr>
          </a:p>
        </p:txBody>
      </p:sp>
      <p:sp>
        <p:nvSpPr>
          <p:cNvPr id="4" name="Title 1"/>
          <p:cNvSpPr txBox="1">
            <a:spLocks/>
          </p:cNvSpPr>
          <p:nvPr/>
        </p:nvSpPr>
        <p:spPr>
          <a:xfrm>
            <a:off x="919163" y="74705"/>
            <a:ext cx="7996237" cy="850900"/>
          </a:xfrm>
          <a:prstGeom prst="rect">
            <a:avLst/>
          </a:prstGeom>
        </p:spPr>
        <p:txBody>
          <a:bodyPr/>
          <a:lstStyle>
            <a:lvl1pPr algn="ctr" rtl="0" eaLnBrk="0" fontAlgn="base" hangingPunct="0">
              <a:spcBef>
                <a:spcPct val="0"/>
              </a:spcBef>
              <a:spcAft>
                <a:spcPct val="0"/>
              </a:spcAft>
              <a:defRPr sz="4000">
                <a:solidFill>
                  <a:schemeClr val="bg1"/>
                </a:solidFill>
                <a:latin typeface="Arial"/>
                <a:ea typeface="ＭＳ Ｐゴシック" charset="0"/>
                <a:cs typeface="ＭＳ Ｐゴシック" charset="0"/>
              </a:defRPr>
            </a:lvl1pPr>
            <a:lvl2pPr algn="ctr" rtl="0" eaLnBrk="0" fontAlgn="base" hangingPunct="0">
              <a:spcBef>
                <a:spcPct val="0"/>
              </a:spcBef>
              <a:spcAft>
                <a:spcPct val="0"/>
              </a:spcAft>
              <a:defRPr sz="4400">
                <a:solidFill>
                  <a:schemeClr val="bg1"/>
                </a:solidFill>
                <a:latin typeface="Times New Roman" pitchFamily="-112" charset="0"/>
                <a:ea typeface="ＭＳ Ｐゴシック" charset="0"/>
                <a:cs typeface="ＭＳ Ｐゴシック" charset="0"/>
              </a:defRPr>
            </a:lvl2pPr>
            <a:lvl3pPr algn="ctr" rtl="0" eaLnBrk="0" fontAlgn="base" hangingPunct="0">
              <a:spcBef>
                <a:spcPct val="0"/>
              </a:spcBef>
              <a:spcAft>
                <a:spcPct val="0"/>
              </a:spcAft>
              <a:defRPr sz="4400">
                <a:solidFill>
                  <a:schemeClr val="bg1"/>
                </a:solidFill>
                <a:latin typeface="Times New Roman" pitchFamily="-112" charset="0"/>
                <a:ea typeface="ＭＳ Ｐゴシック" charset="0"/>
                <a:cs typeface="ＭＳ Ｐゴシック" charset="0"/>
              </a:defRPr>
            </a:lvl3pPr>
            <a:lvl4pPr algn="ctr" rtl="0" eaLnBrk="0" fontAlgn="base" hangingPunct="0">
              <a:spcBef>
                <a:spcPct val="0"/>
              </a:spcBef>
              <a:spcAft>
                <a:spcPct val="0"/>
              </a:spcAft>
              <a:defRPr sz="4400">
                <a:solidFill>
                  <a:schemeClr val="bg1"/>
                </a:solidFill>
                <a:latin typeface="Times New Roman" pitchFamily="-112" charset="0"/>
                <a:ea typeface="ＭＳ Ｐゴシック" charset="0"/>
                <a:cs typeface="ＭＳ Ｐゴシック" charset="0"/>
              </a:defRPr>
            </a:lvl4pPr>
            <a:lvl5pPr algn="ctr" rtl="0" eaLnBrk="0" fontAlgn="base" hangingPunct="0">
              <a:spcBef>
                <a:spcPct val="0"/>
              </a:spcBef>
              <a:spcAft>
                <a:spcPct val="0"/>
              </a:spcAft>
              <a:defRPr sz="4400">
                <a:solidFill>
                  <a:schemeClr val="bg1"/>
                </a:solidFill>
                <a:latin typeface="Times New Roman" pitchFamily="-112" charset="0"/>
                <a:ea typeface="ＭＳ Ｐゴシック" charset="0"/>
                <a:cs typeface="ＭＳ Ｐゴシック" charset="0"/>
              </a:defRPr>
            </a:lvl5pPr>
            <a:lvl6pPr marL="457200" algn="ctr" rtl="0" eaLnBrk="1" fontAlgn="base" hangingPunct="1">
              <a:spcBef>
                <a:spcPct val="0"/>
              </a:spcBef>
              <a:spcAft>
                <a:spcPct val="0"/>
              </a:spcAft>
              <a:defRPr sz="4400">
                <a:solidFill>
                  <a:schemeClr val="bg1"/>
                </a:solidFill>
                <a:latin typeface="Times New Roman" pitchFamily="-112" charset="0"/>
              </a:defRPr>
            </a:lvl6pPr>
            <a:lvl7pPr marL="914400" algn="ctr" rtl="0" eaLnBrk="1" fontAlgn="base" hangingPunct="1">
              <a:spcBef>
                <a:spcPct val="0"/>
              </a:spcBef>
              <a:spcAft>
                <a:spcPct val="0"/>
              </a:spcAft>
              <a:defRPr sz="4400">
                <a:solidFill>
                  <a:schemeClr val="bg1"/>
                </a:solidFill>
                <a:latin typeface="Times New Roman" pitchFamily="-112" charset="0"/>
              </a:defRPr>
            </a:lvl7pPr>
            <a:lvl8pPr marL="1371600" algn="ctr" rtl="0" eaLnBrk="1" fontAlgn="base" hangingPunct="1">
              <a:spcBef>
                <a:spcPct val="0"/>
              </a:spcBef>
              <a:spcAft>
                <a:spcPct val="0"/>
              </a:spcAft>
              <a:defRPr sz="4400">
                <a:solidFill>
                  <a:schemeClr val="bg1"/>
                </a:solidFill>
                <a:latin typeface="Times New Roman" pitchFamily="-112" charset="0"/>
              </a:defRPr>
            </a:lvl8pPr>
            <a:lvl9pPr marL="1828800" algn="ctr" rtl="0" eaLnBrk="1" fontAlgn="base" hangingPunct="1">
              <a:spcBef>
                <a:spcPct val="0"/>
              </a:spcBef>
              <a:spcAft>
                <a:spcPct val="0"/>
              </a:spcAft>
              <a:defRPr sz="4400">
                <a:solidFill>
                  <a:schemeClr val="bg1"/>
                </a:solidFill>
                <a:latin typeface="Times New Roman" pitchFamily="-112" charset="0"/>
              </a:defRPr>
            </a:lvl9pPr>
          </a:lstStyle>
          <a:p>
            <a:pPr eaLnBrk="1" hangingPunct="1"/>
            <a:r>
              <a:rPr lang="en-US" sz="4400" b="1" smtClean="0">
                <a:cs typeface="Arial"/>
              </a:rPr>
              <a:t>Tips &amp; Tricks</a:t>
            </a:r>
            <a:endParaRPr lang="en-US" sz="4400" b="1" dirty="0">
              <a:cs typeface="Arial"/>
            </a:endParaRPr>
          </a:p>
        </p:txBody>
      </p:sp>
    </p:spTree>
    <p:extLst>
      <p:ext uri="{BB962C8B-B14F-4D97-AF65-F5344CB8AC3E}">
        <p14:creationId xmlns:p14="http://schemas.microsoft.com/office/powerpoint/2010/main" val="134770137"/>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9938" name="Text Placeholder 2"/>
          <p:cNvSpPr>
            <a:spLocks noGrp="1"/>
          </p:cNvSpPr>
          <p:nvPr>
            <p:ph type="body" idx="1"/>
          </p:nvPr>
        </p:nvSpPr>
        <p:spPr/>
        <p:txBody>
          <a:bodyPr/>
          <a:lstStyle/>
          <a:p>
            <a:pPr eaLnBrk="1" hangingPunct="1"/>
            <a:r>
              <a:rPr lang="en-US" sz="3000" dirty="0" err="1" smtClean="0">
                <a:latin typeface="Arial"/>
                <a:cs typeface="Arial"/>
              </a:rPr>
              <a:t>CytoscapeConfiguration</a:t>
            </a:r>
            <a:r>
              <a:rPr lang="en-US" sz="3000" dirty="0" smtClean="0">
                <a:latin typeface="Arial"/>
                <a:cs typeface="Arial"/>
              </a:rPr>
              <a:t> </a:t>
            </a:r>
            <a:r>
              <a:rPr lang="en-US" sz="3000" dirty="0">
                <a:latin typeface="Arial"/>
                <a:cs typeface="Arial"/>
              </a:rPr>
              <a:t>directory</a:t>
            </a:r>
          </a:p>
          <a:p>
            <a:pPr lvl="1" eaLnBrk="1" hangingPunct="1"/>
            <a:r>
              <a:rPr lang="en-US" sz="2600" dirty="0">
                <a:latin typeface="Arial"/>
                <a:ea typeface="ＭＳ Ｐゴシック" charset="0"/>
                <a:cs typeface="Arial"/>
              </a:rPr>
              <a:t>Your defaults and any </a:t>
            </a:r>
            <a:r>
              <a:rPr lang="en-US" sz="2600" dirty="0" smtClean="0">
                <a:latin typeface="Arial"/>
                <a:ea typeface="ＭＳ Ｐゴシック" charset="0"/>
                <a:cs typeface="Arial"/>
              </a:rPr>
              <a:t>apps downloaded </a:t>
            </a:r>
            <a:r>
              <a:rPr lang="en-US" sz="2600" dirty="0">
                <a:latin typeface="Arial"/>
                <a:ea typeface="ＭＳ Ｐゴシック" charset="0"/>
                <a:cs typeface="Arial"/>
              </a:rPr>
              <a:t>from the </a:t>
            </a:r>
            <a:r>
              <a:rPr lang="en-US" sz="2600" dirty="0" smtClean="0">
                <a:latin typeface="Arial"/>
                <a:ea typeface="ＭＳ Ｐゴシック" charset="0"/>
                <a:cs typeface="Arial"/>
              </a:rPr>
              <a:t>App Store will go here</a:t>
            </a:r>
            <a:endParaRPr lang="en-US" altLang="ja-JP" sz="2600" dirty="0">
              <a:latin typeface="Arial"/>
              <a:ea typeface="ＭＳ Ｐゴシック" charset="0"/>
              <a:cs typeface="Arial"/>
            </a:endParaRPr>
          </a:p>
          <a:p>
            <a:pPr eaLnBrk="1" hangingPunct="1"/>
            <a:r>
              <a:rPr lang="en-US" sz="3000" dirty="0" smtClean="0">
                <a:latin typeface="Arial"/>
                <a:cs typeface="Arial"/>
              </a:rPr>
              <a:t>App Manager</a:t>
            </a:r>
            <a:endParaRPr lang="en-US" sz="3000" dirty="0">
              <a:latin typeface="Arial"/>
              <a:cs typeface="Arial"/>
            </a:endParaRPr>
          </a:p>
          <a:p>
            <a:pPr lvl="1" eaLnBrk="1" hangingPunct="1"/>
            <a:r>
              <a:rPr lang="en-US" altLang="ja-JP" sz="2600" dirty="0" smtClean="0">
                <a:latin typeface="Arial"/>
                <a:ea typeface="ＭＳ Ｐゴシック" charset="0"/>
                <a:cs typeface="Arial"/>
              </a:rPr>
              <a:t>This is where you search/install/update/uninstall apps</a:t>
            </a:r>
          </a:p>
          <a:p>
            <a:pPr lvl="1" eaLnBrk="1" hangingPunct="1"/>
            <a:r>
              <a:rPr lang="en-US" sz="2600" dirty="0" smtClean="0">
                <a:latin typeface="Arial"/>
                <a:ea typeface="ＭＳ Ｐゴシック" charset="0"/>
                <a:cs typeface="Arial"/>
              </a:rPr>
              <a:t>You now have the option of disabling vs. uninstalling…</a:t>
            </a:r>
          </a:p>
          <a:p>
            <a:pPr lvl="1" eaLnBrk="1" hangingPunct="1"/>
            <a:r>
              <a:rPr lang="en-US" sz="2600" dirty="0" smtClean="0">
                <a:latin typeface="Arial"/>
                <a:ea typeface="ＭＳ Ｐゴシック" charset="0"/>
                <a:cs typeface="Arial"/>
              </a:rPr>
              <a:t>Can also install and update apps directly from the App Store website, if you have Cytoscape 3 up and running</a:t>
            </a:r>
            <a:endParaRPr lang="en-US" sz="2600" dirty="0">
              <a:latin typeface="Arial"/>
              <a:ea typeface="ＭＳ Ｐゴシック" charset="0"/>
              <a:cs typeface="Arial"/>
            </a:endParaRPr>
          </a:p>
        </p:txBody>
      </p:sp>
      <p:sp>
        <p:nvSpPr>
          <p:cNvPr id="4" name="Title 1"/>
          <p:cNvSpPr txBox="1">
            <a:spLocks/>
          </p:cNvSpPr>
          <p:nvPr/>
        </p:nvSpPr>
        <p:spPr>
          <a:xfrm>
            <a:off x="919163" y="74705"/>
            <a:ext cx="7996237" cy="850900"/>
          </a:xfrm>
          <a:prstGeom prst="rect">
            <a:avLst/>
          </a:prstGeom>
        </p:spPr>
        <p:txBody>
          <a:bodyPr/>
          <a:lstStyle>
            <a:lvl1pPr algn="ctr" rtl="0" eaLnBrk="0" fontAlgn="base" hangingPunct="0">
              <a:spcBef>
                <a:spcPct val="0"/>
              </a:spcBef>
              <a:spcAft>
                <a:spcPct val="0"/>
              </a:spcAft>
              <a:defRPr sz="4000">
                <a:solidFill>
                  <a:schemeClr val="bg1"/>
                </a:solidFill>
                <a:latin typeface="Arial"/>
                <a:ea typeface="ＭＳ Ｐゴシック" charset="0"/>
                <a:cs typeface="ＭＳ Ｐゴシック" charset="0"/>
              </a:defRPr>
            </a:lvl1pPr>
            <a:lvl2pPr algn="ctr" rtl="0" eaLnBrk="0" fontAlgn="base" hangingPunct="0">
              <a:spcBef>
                <a:spcPct val="0"/>
              </a:spcBef>
              <a:spcAft>
                <a:spcPct val="0"/>
              </a:spcAft>
              <a:defRPr sz="4400">
                <a:solidFill>
                  <a:schemeClr val="bg1"/>
                </a:solidFill>
                <a:latin typeface="Times New Roman" pitchFamily="-112" charset="0"/>
                <a:ea typeface="ＭＳ Ｐゴシック" charset="0"/>
                <a:cs typeface="ＭＳ Ｐゴシック" charset="0"/>
              </a:defRPr>
            </a:lvl2pPr>
            <a:lvl3pPr algn="ctr" rtl="0" eaLnBrk="0" fontAlgn="base" hangingPunct="0">
              <a:spcBef>
                <a:spcPct val="0"/>
              </a:spcBef>
              <a:spcAft>
                <a:spcPct val="0"/>
              </a:spcAft>
              <a:defRPr sz="4400">
                <a:solidFill>
                  <a:schemeClr val="bg1"/>
                </a:solidFill>
                <a:latin typeface="Times New Roman" pitchFamily="-112" charset="0"/>
                <a:ea typeface="ＭＳ Ｐゴシック" charset="0"/>
                <a:cs typeface="ＭＳ Ｐゴシック" charset="0"/>
              </a:defRPr>
            </a:lvl3pPr>
            <a:lvl4pPr algn="ctr" rtl="0" eaLnBrk="0" fontAlgn="base" hangingPunct="0">
              <a:spcBef>
                <a:spcPct val="0"/>
              </a:spcBef>
              <a:spcAft>
                <a:spcPct val="0"/>
              </a:spcAft>
              <a:defRPr sz="4400">
                <a:solidFill>
                  <a:schemeClr val="bg1"/>
                </a:solidFill>
                <a:latin typeface="Times New Roman" pitchFamily="-112" charset="0"/>
                <a:ea typeface="ＭＳ Ｐゴシック" charset="0"/>
                <a:cs typeface="ＭＳ Ｐゴシック" charset="0"/>
              </a:defRPr>
            </a:lvl4pPr>
            <a:lvl5pPr algn="ctr" rtl="0" eaLnBrk="0" fontAlgn="base" hangingPunct="0">
              <a:spcBef>
                <a:spcPct val="0"/>
              </a:spcBef>
              <a:spcAft>
                <a:spcPct val="0"/>
              </a:spcAft>
              <a:defRPr sz="4400">
                <a:solidFill>
                  <a:schemeClr val="bg1"/>
                </a:solidFill>
                <a:latin typeface="Times New Roman" pitchFamily="-112" charset="0"/>
                <a:ea typeface="ＭＳ Ｐゴシック" charset="0"/>
                <a:cs typeface="ＭＳ Ｐゴシック" charset="0"/>
              </a:defRPr>
            </a:lvl5pPr>
            <a:lvl6pPr marL="457200" algn="ctr" rtl="0" eaLnBrk="1" fontAlgn="base" hangingPunct="1">
              <a:spcBef>
                <a:spcPct val="0"/>
              </a:spcBef>
              <a:spcAft>
                <a:spcPct val="0"/>
              </a:spcAft>
              <a:defRPr sz="4400">
                <a:solidFill>
                  <a:schemeClr val="bg1"/>
                </a:solidFill>
                <a:latin typeface="Times New Roman" pitchFamily="-112" charset="0"/>
              </a:defRPr>
            </a:lvl6pPr>
            <a:lvl7pPr marL="914400" algn="ctr" rtl="0" eaLnBrk="1" fontAlgn="base" hangingPunct="1">
              <a:spcBef>
                <a:spcPct val="0"/>
              </a:spcBef>
              <a:spcAft>
                <a:spcPct val="0"/>
              </a:spcAft>
              <a:defRPr sz="4400">
                <a:solidFill>
                  <a:schemeClr val="bg1"/>
                </a:solidFill>
                <a:latin typeface="Times New Roman" pitchFamily="-112" charset="0"/>
              </a:defRPr>
            </a:lvl7pPr>
            <a:lvl8pPr marL="1371600" algn="ctr" rtl="0" eaLnBrk="1" fontAlgn="base" hangingPunct="1">
              <a:spcBef>
                <a:spcPct val="0"/>
              </a:spcBef>
              <a:spcAft>
                <a:spcPct val="0"/>
              </a:spcAft>
              <a:defRPr sz="4400">
                <a:solidFill>
                  <a:schemeClr val="bg1"/>
                </a:solidFill>
                <a:latin typeface="Times New Roman" pitchFamily="-112" charset="0"/>
              </a:defRPr>
            </a:lvl8pPr>
            <a:lvl9pPr marL="1828800" algn="ctr" rtl="0" eaLnBrk="1" fontAlgn="base" hangingPunct="1">
              <a:spcBef>
                <a:spcPct val="0"/>
              </a:spcBef>
              <a:spcAft>
                <a:spcPct val="0"/>
              </a:spcAft>
              <a:defRPr sz="4400">
                <a:solidFill>
                  <a:schemeClr val="bg1"/>
                </a:solidFill>
                <a:latin typeface="Times New Roman" pitchFamily="-112" charset="0"/>
              </a:defRPr>
            </a:lvl9pPr>
          </a:lstStyle>
          <a:p>
            <a:pPr eaLnBrk="1" hangingPunct="1"/>
            <a:r>
              <a:rPr lang="en-US" sz="4400" b="1" smtClean="0">
                <a:cs typeface="Arial"/>
              </a:rPr>
              <a:t>Tips &amp; Tricks</a:t>
            </a:r>
            <a:endParaRPr lang="en-US" sz="4400" b="1" dirty="0">
              <a:cs typeface="Arial"/>
            </a:endParaRPr>
          </a:p>
        </p:txBody>
      </p:sp>
    </p:spTree>
    <p:extLst>
      <p:ext uri="{BB962C8B-B14F-4D97-AF65-F5344CB8AC3E}">
        <p14:creationId xmlns:p14="http://schemas.microsoft.com/office/powerpoint/2010/main" val="4205617354"/>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919163" y="81060"/>
            <a:ext cx="7996237" cy="850900"/>
          </a:xfrm>
        </p:spPr>
        <p:txBody>
          <a:bodyPr/>
          <a:lstStyle/>
          <a:p>
            <a:r>
              <a:rPr lang="en-US" sz="4400" b="1" dirty="0" smtClean="0"/>
              <a:t>Cytoscape: Platform</a:t>
            </a:r>
            <a:endParaRPr lang="en-US" sz="4400" b="1" dirty="0"/>
          </a:p>
        </p:txBody>
      </p:sp>
      <p:sp>
        <p:nvSpPr>
          <p:cNvPr id="3" name="Text Placeholder 2"/>
          <p:cNvSpPr>
            <a:spLocks noGrp="1"/>
          </p:cNvSpPr>
          <p:nvPr>
            <p:ph type="body" idx="1"/>
          </p:nvPr>
        </p:nvSpPr>
        <p:spPr/>
        <p:txBody>
          <a:bodyPr/>
          <a:lstStyle/>
          <a:p>
            <a:r>
              <a:rPr lang="en-US" dirty="0" smtClean="0">
                <a:latin typeface="Arial"/>
                <a:cs typeface="Arial"/>
              </a:rPr>
              <a:t>Cytoscape as a platform</a:t>
            </a:r>
          </a:p>
          <a:p>
            <a:pPr lvl="1"/>
            <a:r>
              <a:rPr lang="en-US" dirty="0" smtClean="0">
                <a:latin typeface="Arial"/>
                <a:cs typeface="Arial"/>
              </a:rPr>
              <a:t>App architecture</a:t>
            </a:r>
          </a:p>
          <a:p>
            <a:pPr lvl="2"/>
            <a:r>
              <a:rPr lang="en-US" dirty="0" smtClean="0">
                <a:latin typeface="Arial"/>
                <a:cs typeface="Arial"/>
                <a:hlinkClick r:id="rId2"/>
              </a:rPr>
              <a:t>http://apps.cytoscape.org</a:t>
            </a:r>
            <a:endParaRPr lang="en-US" dirty="0" smtClean="0">
              <a:latin typeface="Arial"/>
              <a:cs typeface="Arial"/>
            </a:endParaRPr>
          </a:p>
          <a:p>
            <a:pPr lvl="1"/>
            <a:r>
              <a:rPr lang="en-US" dirty="0" smtClean="0">
                <a:latin typeface="Arial"/>
                <a:cs typeface="Arial"/>
              </a:rPr>
              <a:t>Use cases</a:t>
            </a:r>
          </a:p>
          <a:p>
            <a:pPr lvl="2"/>
            <a:r>
              <a:rPr lang="en-US" dirty="0" smtClean="0">
                <a:latin typeface="Arial"/>
                <a:cs typeface="Arial"/>
              </a:rPr>
              <a:t>Expression data analysis</a:t>
            </a:r>
          </a:p>
          <a:p>
            <a:pPr lvl="2"/>
            <a:r>
              <a:rPr lang="en-US" dirty="0" smtClean="0">
                <a:latin typeface="Arial"/>
                <a:cs typeface="Arial"/>
              </a:rPr>
              <a:t>Protein complexes</a:t>
            </a:r>
          </a:p>
          <a:p>
            <a:pPr lvl="2"/>
            <a:r>
              <a:rPr lang="en-US" dirty="0" smtClean="0">
                <a:latin typeface="Arial"/>
                <a:cs typeface="Arial"/>
              </a:rPr>
              <a:t>Agilent literature search</a:t>
            </a:r>
            <a:endParaRPr lang="en-US" dirty="0">
              <a:latin typeface="Arial"/>
              <a:cs typeface="Arial"/>
            </a:endParaRPr>
          </a:p>
        </p:txBody>
      </p:sp>
    </p:spTree>
    <p:extLst>
      <p:ext uri="{BB962C8B-B14F-4D97-AF65-F5344CB8AC3E}">
        <p14:creationId xmlns:p14="http://schemas.microsoft.com/office/powerpoint/2010/main" val="3890220378"/>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14648" y="99359"/>
            <a:ext cx="6112857" cy="889000"/>
          </a:xfrm>
        </p:spPr>
        <p:txBody>
          <a:bodyPr/>
          <a:lstStyle/>
          <a:p>
            <a:r>
              <a:rPr lang="en-US" sz="4400" b="1" dirty="0" smtClean="0"/>
              <a:t>Hands-on Tutorial</a:t>
            </a:r>
            <a:endParaRPr lang="en-US" sz="4400" b="1" dirty="0"/>
          </a:p>
        </p:txBody>
      </p:sp>
      <p:sp>
        <p:nvSpPr>
          <p:cNvPr id="3" name="Text Placeholder 2"/>
          <p:cNvSpPr>
            <a:spLocks noGrp="1"/>
          </p:cNvSpPr>
          <p:nvPr>
            <p:ph type="body" idx="1"/>
          </p:nvPr>
        </p:nvSpPr>
        <p:spPr>
          <a:xfrm>
            <a:off x="1041400" y="1305077"/>
            <a:ext cx="7492999" cy="4343400"/>
          </a:xfrm>
        </p:spPr>
        <p:txBody>
          <a:bodyPr/>
          <a:lstStyle/>
          <a:p>
            <a:pPr algn="ctr">
              <a:buNone/>
            </a:pPr>
            <a:r>
              <a:rPr lang="en-US" sz="3600" dirty="0" smtClean="0">
                <a:latin typeface="Arial"/>
                <a:cs typeface="Arial"/>
              </a:rPr>
              <a:t> Introduction to Cytoscape:</a:t>
            </a:r>
          </a:p>
          <a:p>
            <a:pPr algn="ctr">
              <a:buNone/>
            </a:pPr>
            <a:r>
              <a:rPr lang="en-US" sz="2400" dirty="0" smtClean="0">
                <a:latin typeface="Arial"/>
                <a:cs typeface="Arial"/>
              </a:rPr>
              <a:t>Networks, Data, Styles, Layouts and App Manager</a:t>
            </a:r>
            <a:endParaRPr lang="en-US" sz="2400" u="sng" dirty="0" smtClean="0">
              <a:solidFill>
                <a:srgbClr val="0000FF"/>
              </a:solidFill>
              <a:latin typeface="Arial"/>
              <a:cs typeface="Arial"/>
            </a:endParaRPr>
          </a:p>
          <a:p>
            <a:pPr algn="ctr">
              <a:buNone/>
            </a:pPr>
            <a:endParaRPr lang="en-US" sz="2800" b="1" u="sng" dirty="0" smtClean="0">
              <a:solidFill>
                <a:srgbClr val="0000FF"/>
              </a:solidFill>
              <a:latin typeface="Arial"/>
              <a:cs typeface="Arial"/>
            </a:endParaRPr>
          </a:p>
          <a:p>
            <a:pPr algn="ctr">
              <a:buNone/>
            </a:pPr>
            <a:r>
              <a:rPr lang="en-US" sz="2800" b="1" u="sng" dirty="0" err="1" smtClean="0">
                <a:solidFill>
                  <a:srgbClr val="0000FF"/>
                </a:solidFill>
                <a:latin typeface="Arial"/>
                <a:cs typeface="Arial"/>
              </a:rPr>
              <a:t>tutorials.cytoscape.org</a:t>
            </a:r>
            <a:endParaRPr lang="en-US" sz="2800" b="1" u="sng" dirty="0">
              <a:solidFill>
                <a:srgbClr val="0000FF"/>
              </a:solidFill>
              <a:latin typeface="Arial"/>
              <a:cs typeface="Arial"/>
            </a:endParaRPr>
          </a:p>
        </p:txBody>
      </p:sp>
    </p:spTree>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414648" y="99359"/>
            <a:ext cx="6112857" cy="889000"/>
          </a:xfrm>
        </p:spPr>
        <p:txBody>
          <a:bodyPr/>
          <a:lstStyle/>
          <a:p>
            <a:r>
              <a:rPr lang="en-US" sz="4400" b="1" dirty="0" smtClean="0"/>
              <a:t>Hands-on Tutorial</a:t>
            </a:r>
            <a:endParaRPr lang="en-US" sz="4400" b="1" dirty="0"/>
          </a:p>
        </p:txBody>
      </p:sp>
      <p:sp>
        <p:nvSpPr>
          <p:cNvPr id="3" name="Text Placeholder 2"/>
          <p:cNvSpPr>
            <a:spLocks noGrp="1"/>
          </p:cNvSpPr>
          <p:nvPr>
            <p:ph type="body" idx="1"/>
          </p:nvPr>
        </p:nvSpPr>
        <p:spPr>
          <a:xfrm>
            <a:off x="1041400" y="1305077"/>
            <a:ext cx="7492999" cy="4343400"/>
          </a:xfrm>
        </p:spPr>
        <p:txBody>
          <a:bodyPr/>
          <a:lstStyle/>
          <a:p>
            <a:pPr algn="ctr">
              <a:buNone/>
            </a:pPr>
            <a:r>
              <a:rPr lang="en-US" sz="3600" dirty="0">
                <a:latin typeface="Arial"/>
                <a:cs typeface="Arial"/>
              </a:rPr>
              <a:t> </a:t>
            </a:r>
            <a:r>
              <a:rPr lang="en-US" sz="3600" dirty="0" smtClean="0">
                <a:latin typeface="Arial"/>
                <a:cs typeface="Arial"/>
              </a:rPr>
              <a:t>App Tutorials:</a:t>
            </a:r>
          </a:p>
          <a:p>
            <a:pPr algn="ctr">
              <a:buNone/>
            </a:pPr>
            <a:endParaRPr lang="en-US" u="sng" dirty="0">
              <a:solidFill>
                <a:srgbClr val="0000FF"/>
              </a:solidFill>
              <a:latin typeface="Arial"/>
              <a:cs typeface="Arial"/>
            </a:endParaRPr>
          </a:p>
          <a:p>
            <a:pPr algn="ctr">
              <a:buNone/>
            </a:pPr>
            <a:r>
              <a:rPr lang="en-US" sz="2800" b="1" u="sng" dirty="0">
                <a:solidFill>
                  <a:srgbClr val="0000FF"/>
                </a:solidFill>
                <a:latin typeface="Arial"/>
                <a:cs typeface="Arial"/>
                <a:hlinkClick r:id="rId3"/>
              </a:rPr>
              <a:t>http:/</a:t>
            </a:r>
            <a:r>
              <a:rPr lang="en-US" sz="2800" b="1" u="sng" dirty="0" smtClean="0">
                <a:solidFill>
                  <a:srgbClr val="0000FF"/>
                </a:solidFill>
                <a:latin typeface="Arial"/>
                <a:cs typeface="Arial"/>
                <a:hlinkClick r:id="rId3"/>
              </a:rPr>
              <a:t>/tutorials.cytoscape.org</a:t>
            </a:r>
            <a:endParaRPr lang="en-US" sz="2800" b="1" u="sng" dirty="0" smtClean="0">
              <a:solidFill>
                <a:srgbClr val="0000FF"/>
              </a:solidFill>
              <a:latin typeface="Arial"/>
              <a:cs typeface="Arial"/>
            </a:endParaRPr>
          </a:p>
          <a:p>
            <a:pPr algn="ctr">
              <a:buNone/>
            </a:pPr>
            <a:endParaRPr lang="en-US" sz="2800" b="1" u="sng" dirty="0" smtClean="0">
              <a:solidFill>
                <a:srgbClr val="0000FF"/>
              </a:solidFill>
              <a:latin typeface="Arial"/>
              <a:cs typeface="Arial"/>
              <a:hlinkClick r:id="rId4"/>
            </a:endParaRPr>
          </a:p>
          <a:p>
            <a:pPr algn="ctr">
              <a:buNone/>
            </a:pPr>
            <a:r>
              <a:rPr lang="en-US" sz="2800" b="1" u="sng" dirty="0" smtClean="0">
                <a:solidFill>
                  <a:srgbClr val="0000FF"/>
                </a:solidFill>
                <a:latin typeface="Arial"/>
                <a:cs typeface="Arial"/>
                <a:hlinkClick r:id="rId4"/>
              </a:rPr>
              <a:t>http</a:t>
            </a:r>
            <a:r>
              <a:rPr lang="en-US" sz="2800" b="1" u="sng" dirty="0">
                <a:solidFill>
                  <a:srgbClr val="0000FF"/>
                </a:solidFill>
                <a:latin typeface="Arial"/>
                <a:cs typeface="Arial"/>
                <a:hlinkClick r:id="rId4"/>
              </a:rPr>
              <a:t>://</a:t>
            </a:r>
            <a:r>
              <a:rPr lang="en-US" sz="2800" b="1" u="sng" dirty="0" smtClean="0">
                <a:solidFill>
                  <a:srgbClr val="0000FF"/>
                </a:solidFill>
                <a:latin typeface="Arial"/>
                <a:cs typeface="Arial"/>
                <a:hlinkClick r:id="rId4"/>
              </a:rPr>
              <a:t>rbvi.ucsf.edu/cytoscape/structureViz2/tutorial.html</a:t>
            </a:r>
            <a:endParaRPr lang="en-US" sz="2800" b="1" u="sng" dirty="0" smtClean="0">
              <a:solidFill>
                <a:srgbClr val="0000FF"/>
              </a:solidFill>
              <a:latin typeface="Arial"/>
              <a:cs typeface="Arial"/>
            </a:endParaRPr>
          </a:p>
          <a:p>
            <a:pPr algn="ctr">
              <a:buNone/>
            </a:pPr>
            <a:r>
              <a:rPr lang="en-US" sz="2800" b="1" u="sng" dirty="0">
                <a:solidFill>
                  <a:srgbClr val="0000FF"/>
                </a:solidFill>
                <a:latin typeface="Arial"/>
                <a:cs typeface="Arial"/>
              </a:rPr>
              <a:t>http://rinalyzer.de/tutorials.php</a:t>
            </a:r>
          </a:p>
        </p:txBody>
      </p:sp>
    </p:spTree>
    <p:extLst>
      <p:ext uri="{BB962C8B-B14F-4D97-AF65-F5344CB8AC3E}">
        <p14:creationId xmlns:p14="http://schemas.microsoft.com/office/powerpoint/2010/main" val="3944587239"/>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919163" y="74705"/>
            <a:ext cx="7996237" cy="850900"/>
          </a:xfrm>
        </p:spPr>
        <p:txBody>
          <a:bodyPr/>
          <a:lstStyle/>
          <a:p>
            <a:r>
              <a:rPr lang="en-US" sz="4400" b="1" dirty="0" smtClean="0"/>
              <a:t>Examples/Demos</a:t>
            </a:r>
            <a:endParaRPr lang="en-US" sz="4400" b="1" dirty="0"/>
          </a:p>
        </p:txBody>
      </p:sp>
      <p:sp>
        <p:nvSpPr>
          <p:cNvPr id="3" name="Text Placeholder 2"/>
          <p:cNvSpPr>
            <a:spLocks noGrp="1"/>
          </p:cNvSpPr>
          <p:nvPr>
            <p:ph type="body" idx="1"/>
          </p:nvPr>
        </p:nvSpPr>
        <p:spPr/>
        <p:txBody>
          <a:bodyPr/>
          <a:lstStyle/>
          <a:p>
            <a:r>
              <a:rPr lang="en-US" dirty="0" err="1">
                <a:latin typeface="Arial"/>
                <a:cs typeface="Arial"/>
              </a:rPr>
              <a:t>clusterMaker</a:t>
            </a:r>
            <a:endParaRPr lang="en-US" dirty="0">
              <a:latin typeface="Arial"/>
              <a:cs typeface="Arial"/>
            </a:endParaRPr>
          </a:p>
          <a:p>
            <a:pPr lvl="1"/>
            <a:r>
              <a:rPr lang="en-US" dirty="0">
                <a:latin typeface="Arial"/>
                <a:cs typeface="Arial"/>
              </a:rPr>
              <a:t>Clustering and cluster visualizations</a:t>
            </a:r>
          </a:p>
          <a:p>
            <a:r>
              <a:rPr lang="en-US" dirty="0">
                <a:latin typeface="Arial"/>
                <a:cs typeface="Arial"/>
              </a:rPr>
              <a:t>Agilent </a:t>
            </a:r>
            <a:r>
              <a:rPr lang="en-US" dirty="0" err="1">
                <a:latin typeface="Arial"/>
                <a:cs typeface="Arial"/>
              </a:rPr>
              <a:t>LitSearch</a:t>
            </a:r>
            <a:r>
              <a:rPr lang="en-US" dirty="0">
                <a:latin typeface="Arial"/>
                <a:cs typeface="Arial"/>
              </a:rPr>
              <a:t> Tool</a:t>
            </a:r>
          </a:p>
          <a:p>
            <a:pPr lvl="1"/>
            <a:r>
              <a:rPr lang="en-US" dirty="0">
                <a:latin typeface="Arial"/>
                <a:cs typeface="Arial"/>
              </a:rPr>
              <a:t>Extracting networks from abstracts</a:t>
            </a:r>
          </a:p>
          <a:p>
            <a:r>
              <a:rPr lang="en-US" dirty="0">
                <a:latin typeface="Arial"/>
                <a:cs typeface="Arial"/>
              </a:rPr>
              <a:t>WikiPathways</a:t>
            </a:r>
          </a:p>
          <a:p>
            <a:pPr lvl="1"/>
            <a:r>
              <a:rPr lang="en-US" dirty="0">
                <a:latin typeface="Arial"/>
                <a:cs typeface="Arial"/>
              </a:rPr>
              <a:t>Search and load pathway diagrams</a:t>
            </a:r>
          </a:p>
          <a:p>
            <a:pPr marL="0" indent="0">
              <a:buNone/>
            </a:pPr>
            <a:endParaRPr lang="en-US" dirty="0" smtClean="0">
              <a:latin typeface="Arial"/>
              <a:cs typeface="Arial"/>
            </a:endParaRPr>
          </a:p>
        </p:txBody>
      </p:sp>
    </p:spTree>
    <p:extLst>
      <p:ext uri="{BB962C8B-B14F-4D97-AF65-F5344CB8AC3E}">
        <p14:creationId xmlns:p14="http://schemas.microsoft.com/office/powerpoint/2010/main" val="3308777855"/>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85000" lnSpcReduction="20000"/>
          </a:bodyPr>
          <a:lstStyle/>
          <a:p>
            <a:r>
              <a:rPr lang="en-US" dirty="0" smtClean="0"/>
              <a:t>Load </a:t>
            </a:r>
            <a:r>
              <a:rPr lang="en-US" dirty="0" err="1" smtClean="0"/>
              <a:t>galFiltered.cys</a:t>
            </a:r>
            <a:endParaRPr lang="en-US" dirty="0" smtClean="0"/>
          </a:p>
          <a:p>
            <a:r>
              <a:rPr lang="en-US" dirty="0" smtClean="0"/>
              <a:t>Explore the expression fold changes: gal1RGexp, gal4RGexp, and gal80Rexp.  The network is colored by gal4RGexp values.</a:t>
            </a:r>
          </a:p>
          <a:p>
            <a:r>
              <a:rPr lang="en-US" dirty="0" smtClean="0"/>
              <a:t>To explore the expression profile for these three deletions, we can use clusterMaker to do a hierarchical cluster</a:t>
            </a:r>
          </a:p>
          <a:p>
            <a:pPr lvl="1"/>
            <a:r>
              <a:rPr lang="en-US" dirty="0" err="1" smtClean="0"/>
              <a:t>Apps</a:t>
            </a:r>
            <a:r>
              <a:rPr lang="en-US" dirty="0" err="1" smtClean="0">
                <a:sym typeface="Wingdings"/>
              </a:rPr>
              <a:t>clusterMakerHierarchical</a:t>
            </a:r>
            <a:endParaRPr lang="en-US" dirty="0" smtClean="0">
              <a:sym typeface="Wingdings"/>
            </a:endParaRPr>
          </a:p>
          <a:p>
            <a:pPr lvl="1"/>
            <a:r>
              <a:rPr lang="en-US" dirty="0" smtClean="0">
                <a:sym typeface="Wingdings"/>
              </a:rPr>
              <a:t>Choose</a:t>
            </a:r>
            <a:r>
              <a:rPr lang="en-US" baseline="0" dirty="0" smtClean="0">
                <a:sym typeface="Wingdings"/>
              </a:rPr>
              <a:t> the attributes we’re interested in </a:t>
            </a:r>
            <a:r>
              <a:rPr lang="en-US" sz="2400" baseline="0" dirty="0" smtClean="0">
                <a:sym typeface="Wingdings"/>
              </a:rPr>
              <a:t>(node.gal1RGexp, node.gal4RGexp, node.gal80Rexp)</a:t>
            </a:r>
          </a:p>
          <a:p>
            <a:pPr lvl="1"/>
            <a:r>
              <a:rPr lang="en-US" sz="2811" baseline="0" dirty="0" smtClean="0">
                <a:sym typeface="Wingdings"/>
              </a:rPr>
              <a:t>Choose the type of clustering </a:t>
            </a:r>
            <a:r>
              <a:rPr lang="en-US" sz="2400" baseline="0" dirty="0" smtClean="0">
                <a:sym typeface="Wingdings"/>
              </a:rPr>
              <a:t>(pairwise average-linkage, Euclidean distance)</a:t>
            </a:r>
          </a:p>
          <a:p>
            <a:pPr lvl="1"/>
            <a:r>
              <a:rPr lang="en-US" sz="2400" baseline="0" dirty="0" smtClean="0">
                <a:sym typeface="Wingdings"/>
              </a:rPr>
              <a:t>Click “Show </a:t>
            </a:r>
            <a:r>
              <a:rPr lang="en-US" sz="2400" baseline="0" dirty="0" err="1" smtClean="0">
                <a:sym typeface="Wingdings"/>
              </a:rPr>
              <a:t>TreeView</a:t>
            </a:r>
            <a:r>
              <a:rPr lang="en-US" sz="2400" baseline="0" dirty="0" smtClean="0">
                <a:sym typeface="Wingdings"/>
              </a:rPr>
              <a:t> when complete”</a:t>
            </a:r>
          </a:p>
          <a:p>
            <a:pPr lvl="1"/>
            <a:r>
              <a:rPr lang="en-US" sz="2811" baseline="0" dirty="0" smtClean="0">
                <a:sym typeface="Wingdings"/>
              </a:rPr>
              <a:t>Click </a:t>
            </a:r>
            <a:r>
              <a:rPr lang="en-US" sz="2811" b="1" baseline="0" dirty="0" smtClean="0">
                <a:sym typeface="Wingdings"/>
              </a:rPr>
              <a:t>OK</a:t>
            </a:r>
          </a:p>
        </p:txBody>
      </p:sp>
      <p:sp>
        <p:nvSpPr>
          <p:cNvPr id="2" name="Title 1"/>
          <p:cNvSpPr>
            <a:spLocks noGrp="1"/>
          </p:cNvSpPr>
          <p:nvPr>
            <p:ph type="title"/>
          </p:nvPr>
        </p:nvSpPr>
        <p:spPr>
          <a:xfrm>
            <a:off x="919163" y="74705"/>
            <a:ext cx="7996237" cy="850900"/>
          </a:xfrm>
        </p:spPr>
        <p:txBody>
          <a:bodyPr/>
          <a:lstStyle/>
          <a:p>
            <a:r>
              <a:rPr lang="en-US" sz="4400" b="1" dirty="0" smtClean="0"/>
              <a:t>Expression Data Analysis</a:t>
            </a:r>
            <a:endParaRPr lang="en-US" sz="4400" b="1"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9376" y="926330"/>
            <a:ext cx="7468923" cy="4885729"/>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15894" y="925605"/>
            <a:ext cx="5106112" cy="5715000"/>
          </a:xfrm>
          <a:prstGeom prst="rect">
            <a:avLst/>
          </a:prstGeom>
        </p:spPr>
      </p:pic>
    </p:spTree>
    <p:extLst>
      <p:ext uri="{BB962C8B-B14F-4D97-AF65-F5344CB8AC3E}">
        <p14:creationId xmlns:p14="http://schemas.microsoft.com/office/powerpoint/2010/main" val="169116119"/>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nodeType="clickEffect">
                                  <p:stCondLst>
                                    <p:cond delay="0"/>
                                  </p:stCondLst>
                                  <p:childTnLst>
                                    <p:animEffect transition="out" filter="dissolve">
                                      <p:cBhvr>
                                        <p:cTn id="11" dur="500"/>
                                        <p:tgtEl>
                                          <p:spTgt spid="4"/>
                                        </p:tgtEl>
                                      </p:cBhvr>
                                    </p:animEffect>
                                    <p:set>
                                      <p:cBhvr>
                                        <p:cTn id="12" dur="1" fill="hold">
                                          <p:stCondLst>
                                            <p:cond delay="499"/>
                                          </p:stCondLst>
                                        </p:cTn>
                                        <p:tgtEl>
                                          <p:spTgt spid="4"/>
                                        </p:tgtEl>
                                        <p:attrNameLst>
                                          <p:attrName>style.visibility</p:attrName>
                                        </p:attrNameLst>
                                      </p:cBhvr>
                                      <p:to>
                                        <p:strVal val="hidden"/>
                                      </p:to>
                                    </p:set>
                                  </p:childTnLst>
                                </p:cTn>
                              </p:par>
                            </p:childTnLst>
                          </p:cTn>
                        </p:par>
                        <p:par>
                          <p:cTn id="13" fill="hold">
                            <p:stCondLst>
                              <p:cond delay="500"/>
                            </p:stCondLst>
                            <p:childTnLst>
                              <p:par>
                                <p:cTn id="14" presetID="1" presetClass="entr" presetSubtype="0" fill="hold" nodeType="after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childTnLst>
                                </p:cTn>
                              </p:par>
                            </p:childTnLst>
                          </p:cTn>
                        </p:par>
                        <p:par>
                          <p:cTn id="16" fill="hold">
                            <p:stCondLst>
                              <p:cond delay="500"/>
                            </p:stCondLst>
                            <p:childTnLst>
                              <p:par>
                                <p:cTn id="17" presetID="1" presetClass="entr" presetSubtype="0" fill="hold"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par>
                          <p:cTn id="19" fill="hold">
                            <p:stCondLst>
                              <p:cond delay="500"/>
                            </p:stCondLst>
                            <p:childTnLst>
                              <p:par>
                                <p:cTn id="20" presetID="1" presetClass="entr" presetSubtype="0" fill="hold" nodeType="after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childTnLst>
                                </p:cTn>
                              </p:par>
                            </p:childTnLst>
                          </p:cTn>
                        </p:par>
                        <p:par>
                          <p:cTn id="22" fill="hold">
                            <p:stCondLst>
                              <p:cond delay="500"/>
                            </p:stCondLst>
                            <p:childTnLst>
                              <p:par>
                                <p:cTn id="23" presetID="1" presetClass="entr" presetSubtype="0" fill="hold" nodeType="after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childTnLst>
                          </p:cTn>
                        </p:par>
                        <p:par>
                          <p:cTn id="25" fill="hold">
                            <p:stCondLst>
                              <p:cond delay="500"/>
                            </p:stCondLst>
                            <p:childTnLst>
                              <p:par>
                                <p:cTn id="26" presetID="1" presetClass="entr" presetSubtype="0" fill="hold" nodeType="after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childTnLst>
                                </p:cTn>
                              </p:par>
                            </p:childTnLst>
                          </p:cTn>
                        </p:par>
                        <p:par>
                          <p:cTn id="28" fill="hold">
                            <p:stCondLst>
                              <p:cond delay="500"/>
                            </p:stCondLst>
                            <p:childTnLst>
                              <p:par>
                                <p:cTn id="29" presetID="1" presetClass="entr" presetSubtype="0" fill="hold" nodeType="after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9" presetClass="entr" presetSubtype="0" fill="hold" nodeType="click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dissolve">
                                      <p:cBhvr>
                                        <p:cTn id="3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84200" y="1244600"/>
            <a:ext cx="8509000" cy="5211763"/>
          </a:xfrm>
        </p:spPr>
        <p:txBody>
          <a:bodyPr/>
          <a:lstStyle/>
          <a:p>
            <a:r>
              <a:rPr lang="en-US" dirty="0" smtClean="0">
                <a:latin typeface="Arial"/>
                <a:cs typeface="Arial"/>
              </a:rPr>
              <a:t>You?</a:t>
            </a:r>
          </a:p>
          <a:p>
            <a:pPr marL="0" indent="0">
              <a:buNone/>
            </a:pPr>
            <a:endParaRPr lang="en-US" sz="1600" dirty="0" smtClean="0">
              <a:latin typeface="Arial"/>
              <a:cs typeface="Arial"/>
            </a:endParaRPr>
          </a:p>
          <a:p>
            <a:pPr lvl="3"/>
            <a:r>
              <a:rPr lang="en-US" sz="3200" dirty="0" smtClean="0">
                <a:latin typeface="Arial"/>
                <a:cs typeface="Arial"/>
              </a:rPr>
              <a:t> Clinician</a:t>
            </a:r>
          </a:p>
          <a:p>
            <a:pPr lvl="3"/>
            <a:r>
              <a:rPr lang="en-US" sz="3200" dirty="0" smtClean="0">
                <a:latin typeface="Arial"/>
                <a:cs typeface="Arial"/>
              </a:rPr>
              <a:t> Biologist</a:t>
            </a:r>
          </a:p>
          <a:p>
            <a:pPr lvl="3"/>
            <a:r>
              <a:rPr lang="en-US" sz="3200" dirty="0" smtClean="0">
                <a:latin typeface="Arial"/>
                <a:cs typeface="Arial"/>
              </a:rPr>
              <a:t> </a:t>
            </a:r>
            <a:r>
              <a:rPr lang="en-US" sz="3200" dirty="0" err="1" smtClean="0">
                <a:latin typeface="Arial"/>
                <a:cs typeface="Arial"/>
              </a:rPr>
              <a:t>Bioinformatician</a:t>
            </a:r>
            <a:endParaRPr lang="en-US" sz="3200" dirty="0" smtClean="0">
              <a:latin typeface="Arial"/>
              <a:cs typeface="Arial"/>
            </a:endParaRPr>
          </a:p>
          <a:p>
            <a:pPr lvl="3"/>
            <a:r>
              <a:rPr lang="en-US" sz="3200" dirty="0" smtClean="0">
                <a:latin typeface="Arial"/>
                <a:cs typeface="Arial"/>
              </a:rPr>
              <a:t> Computer Scientist</a:t>
            </a:r>
          </a:p>
          <a:p>
            <a:pPr lvl="3"/>
            <a:r>
              <a:rPr lang="en-US" sz="3200" dirty="0" smtClean="0">
                <a:latin typeface="Arial"/>
                <a:cs typeface="Arial"/>
              </a:rPr>
              <a:t> Chemist</a:t>
            </a:r>
          </a:p>
          <a:p>
            <a:pPr lvl="3"/>
            <a:r>
              <a:rPr lang="en-US" sz="3200" dirty="0" smtClean="0">
                <a:latin typeface="Arial"/>
                <a:cs typeface="Arial"/>
              </a:rPr>
              <a:t> Other?</a:t>
            </a:r>
          </a:p>
          <a:p>
            <a:pPr lvl="1"/>
            <a:endParaRPr lang="en-US" dirty="0">
              <a:latin typeface="Arial"/>
              <a:cs typeface="Arial"/>
            </a:endParaRPr>
          </a:p>
        </p:txBody>
      </p:sp>
      <p:sp>
        <p:nvSpPr>
          <p:cNvPr id="5" name="Title 1"/>
          <p:cNvSpPr txBox="1">
            <a:spLocks/>
          </p:cNvSpPr>
          <p:nvPr/>
        </p:nvSpPr>
        <p:spPr>
          <a:xfrm>
            <a:off x="919163" y="14941"/>
            <a:ext cx="7996237" cy="850900"/>
          </a:xfrm>
          <a:prstGeom prst="rect">
            <a:avLst/>
          </a:prstGeom>
        </p:spPr>
        <p:txBody>
          <a:bodyPr/>
          <a:lstStyle>
            <a:lvl1pPr algn="ctr" rtl="0" eaLnBrk="0" fontAlgn="base" hangingPunct="0">
              <a:spcBef>
                <a:spcPct val="0"/>
              </a:spcBef>
              <a:spcAft>
                <a:spcPct val="0"/>
              </a:spcAft>
              <a:defRPr sz="4000">
                <a:solidFill>
                  <a:schemeClr val="bg1"/>
                </a:solidFill>
                <a:latin typeface="Arial"/>
                <a:ea typeface="ＭＳ Ｐゴシック" charset="0"/>
                <a:cs typeface="ＭＳ Ｐゴシック" charset="0"/>
              </a:defRPr>
            </a:lvl1pPr>
            <a:lvl2pPr algn="ctr" rtl="0" eaLnBrk="0" fontAlgn="base" hangingPunct="0">
              <a:spcBef>
                <a:spcPct val="0"/>
              </a:spcBef>
              <a:spcAft>
                <a:spcPct val="0"/>
              </a:spcAft>
              <a:defRPr sz="4400">
                <a:solidFill>
                  <a:schemeClr val="bg1"/>
                </a:solidFill>
                <a:latin typeface="Times New Roman" pitchFamily="-112" charset="0"/>
                <a:ea typeface="ＭＳ Ｐゴシック" charset="0"/>
                <a:cs typeface="ＭＳ Ｐゴシック" charset="0"/>
              </a:defRPr>
            </a:lvl2pPr>
            <a:lvl3pPr algn="ctr" rtl="0" eaLnBrk="0" fontAlgn="base" hangingPunct="0">
              <a:spcBef>
                <a:spcPct val="0"/>
              </a:spcBef>
              <a:spcAft>
                <a:spcPct val="0"/>
              </a:spcAft>
              <a:defRPr sz="4400">
                <a:solidFill>
                  <a:schemeClr val="bg1"/>
                </a:solidFill>
                <a:latin typeface="Times New Roman" pitchFamily="-112" charset="0"/>
                <a:ea typeface="ＭＳ Ｐゴシック" charset="0"/>
                <a:cs typeface="ＭＳ Ｐゴシック" charset="0"/>
              </a:defRPr>
            </a:lvl3pPr>
            <a:lvl4pPr algn="ctr" rtl="0" eaLnBrk="0" fontAlgn="base" hangingPunct="0">
              <a:spcBef>
                <a:spcPct val="0"/>
              </a:spcBef>
              <a:spcAft>
                <a:spcPct val="0"/>
              </a:spcAft>
              <a:defRPr sz="4400">
                <a:solidFill>
                  <a:schemeClr val="bg1"/>
                </a:solidFill>
                <a:latin typeface="Times New Roman" pitchFamily="-112" charset="0"/>
                <a:ea typeface="ＭＳ Ｐゴシック" charset="0"/>
                <a:cs typeface="ＭＳ Ｐゴシック" charset="0"/>
              </a:defRPr>
            </a:lvl4pPr>
            <a:lvl5pPr algn="ctr" rtl="0" eaLnBrk="0" fontAlgn="base" hangingPunct="0">
              <a:spcBef>
                <a:spcPct val="0"/>
              </a:spcBef>
              <a:spcAft>
                <a:spcPct val="0"/>
              </a:spcAft>
              <a:defRPr sz="4400">
                <a:solidFill>
                  <a:schemeClr val="bg1"/>
                </a:solidFill>
                <a:latin typeface="Times New Roman" pitchFamily="-112" charset="0"/>
                <a:ea typeface="ＭＳ Ｐゴシック" charset="0"/>
                <a:cs typeface="ＭＳ Ｐゴシック" charset="0"/>
              </a:defRPr>
            </a:lvl5pPr>
            <a:lvl6pPr marL="457200" algn="ctr" rtl="0" eaLnBrk="1" fontAlgn="base" hangingPunct="1">
              <a:spcBef>
                <a:spcPct val="0"/>
              </a:spcBef>
              <a:spcAft>
                <a:spcPct val="0"/>
              </a:spcAft>
              <a:defRPr sz="4400">
                <a:solidFill>
                  <a:schemeClr val="bg1"/>
                </a:solidFill>
                <a:latin typeface="Times New Roman" pitchFamily="-112" charset="0"/>
              </a:defRPr>
            </a:lvl6pPr>
            <a:lvl7pPr marL="914400" algn="ctr" rtl="0" eaLnBrk="1" fontAlgn="base" hangingPunct="1">
              <a:spcBef>
                <a:spcPct val="0"/>
              </a:spcBef>
              <a:spcAft>
                <a:spcPct val="0"/>
              </a:spcAft>
              <a:defRPr sz="4400">
                <a:solidFill>
                  <a:schemeClr val="bg1"/>
                </a:solidFill>
                <a:latin typeface="Times New Roman" pitchFamily="-112" charset="0"/>
              </a:defRPr>
            </a:lvl7pPr>
            <a:lvl8pPr marL="1371600" algn="ctr" rtl="0" eaLnBrk="1" fontAlgn="base" hangingPunct="1">
              <a:spcBef>
                <a:spcPct val="0"/>
              </a:spcBef>
              <a:spcAft>
                <a:spcPct val="0"/>
              </a:spcAft>
              <a:defRPr sz="4400">
                <a:solidFill>
                  <a:schemeClr val="bg1"/>
                </a:solidFill>
                <a:latin typeface="Times New Roman" pitchFamily="-112" charset="0"/>
              </a:defRPr>
            </a:lvl8pPr>
            <a:lvl9pPr marL="1828800" algn="ctr" rtl="0" eaLnBrk="1" fontAlgn="base" hangingPunct="1">
              <a:spcBef>
                <a:spcPct val="0"/>
              </a:spcBef>
              <a:spcAft>
                <a:spcPct val="0"/>
              </a:spcAft>
              <a:defRPr sz="4400">
                <a:solidFill>
                  <a:schemeClr val="bg1"/>
                </a:solidFill>
                <a:latin typeface="Times New Roman" pitchFamily="-112" charset="0"/>
              </a:defRPr>
            </a:lvl9pPr>
          </a:lstStyle>
          <a:p>
            <a:r>
              <a:rPr lang="en-US" sz="5400" b="1" dirty="0" smtClean="0"/>
              <a:t>Introductions</a:t>
            </a:r>
            <a:endParaRPr lang="en-US" sz="5400" b="1" dirty="0"/>
          </a:p>
        </p:txBody>
      </p:sp>
    </p:spTree>
    <p:extLst>
      <p:ext uri="{BB962C8B-B14F-4D97-AF65-F5344CB8AC3E}">
        <p14:creationId xmlns:p14="http://schemas.microsoft.com/office/powerpoint/2010/main" val="1592337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1"/>
            <a:r>
              <a:rPr lang="en-US" b="0" baseline="0" dirty="0" smtClean="0"/>
              <a:t>After the clustering is complete (very fast) the Tree View will be shown</a:t>
            </a:r>
            <a:endParaRPr lang="en-US" b="1" baseline="0" dirty="0" smtClean="0"/>
          </a:p>
          <a:p>
            <a:pPr lvl="2"/>
            <a:r>
              <a:rPr lang="en-US" dirty="0" smtClean="0"/>
              <a:t>If the colors are too dark, they can be adjusted in the </a:t>
            </a:r>
            <a:r>
              <a:rPr lang="en-US" b="1" dirty="0" smtClean="0"/>
              <a:t>Settings…</a:t>
            </a:r>
            <a:r>
              <a:rPr lang="en-US" dirty="0" smtClean="0"/>
              <a:t> dialog.</a:t>
            </a:r>
          </a:p>
          <a:p>
            <a:pPr lvl="1"/>
            <a:r>
              <a:rPr lang="en-US" dirty="0" smtClean="0"/>
              <a:t>Select the </a:t>
            </a:r>
            <a:r>
              <a:rPr lang="en-US" dirty="0" err="1" smtClean="0"/>
              <a:t>dendrogram</a:t>
            </a:r>
            <a:r>
              <a:rPr lang="en-US" dirty="0" smtClean="0"/>
              <a:t> branch at the top, as shown</a:t>
            </a:r>
          </a:p>
          <a:p>
            <a:pPr lvl="2"/>
            <a:r>
              <a:rPr lang="en-US" dirty="0" smtClean="0"/>
              <a:t>Note that this will also select those proteins in the network view</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23034" y="1161630"/>
            <a:ext cx="6809683" cy="5119999"/>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23034" y="1159218"/>
            <a:ext cx="6809993" cy="5122411"/>
          </a:xfrm>
          <a:prstGeom prst="rect">
            <a:avLst/>
          </a:prstGeom>
        </p:spPr>
      </p:pic>
      <p:sp>
        <p:nvSpPr>
          <p:cNvPr id="6" name="Title 1"/>
          <p:cNvSpPr txBox="1">
            <a:spLocks/>
          </p:cNvSpPr>
          <p:nvPr/>
        </p:nvSpPr>
        <p:spPr>
          <a:xfrm>
            <a:off x="919163" y="74705"/>
            <a:ext cx="7996237" cy="850900"/>
          </a:xfrm>
          <a:prstGeom prst="rect">
            <a:avLst/>
          </a:prstGeom>
        </p:spPr>
        <p:txBody>
          <a:bodyPr/>
          <a:lstStyle>
            <a:lvl1pPr algn="ctr" rtl="0" eaLnBrk="0" fontAlgn="base" hangingPunct="0">
              <a:spcBef>
                <a:spcPct val="0"/>
              </a:spcBef>
              <a:spcAft>
                <a:spcPct val="0"/>
              </a:spcAft>
              <a:defRPr sz="4000">
                <a:solidFill>
                  <a:schemeClr val="bg1"/>
                </a:solidFill>
                <a:latin typeface="Arial"/>
                <a:ea typeface="ＭＳ Ｐゴシック" charset="0"/>
                <a:cs typeface="ＭＳ Ｐゴシック" charset="0"/>
              </a:defRPr>
            </a:lvl1pPr>
            <a:lvl2pPr algn="ctr" rtl="0" eaLnBrk="0" fontAlgn="base" hangingPunct="0">
              <a:spcBef>
                <a:spcPct val="0"/>
              </a:spcBef>
              <a:spcAft>
                <a:spcPct val="0"/>
              </a:spcAft>
              <a:defRPr sz="4400">
                <a:solidFill>
                  <a:schemeClr val="bg1"/>
                </a:solidFill>
                <a:latin typeface="Times New Roman" pitchFamily="-112" charset="0"/>
                <a:ea typeface="ＭＳ Ｐゴシック" charset="0"/>
                <a:cs typeface="ＭＳ Ｐゴシック" charset="0"/>
              </a:defRPr>
            </a:lvl2pPr>
            <a:lvl3pPr algn="ctr" rtl="0" eaLnBrk="0" fontAlgn="base" hangingPunct="0">
              <a:spcBef>
                <a:spcPct val="0"/>
              </a:spcBef>
              <a:spcAft>
                <a:spcPct val="0"/>
              </a:spcAft>
              <a:defRPr sz="4400">
                <a:solidFill>
                  <a:schemeClr val="bg1"/>
                </a:solidFill>
                <a:latin typeface="Times New Roman" pitchFamily="-112" charset="0"/>
                <a:ea typeface="ＭＳ Ｐゴシック" charset="0"/>
                <a:cs typeface="ＭＳ Ｐゴシック" charset="0"/>
              </a:defRPr>
            </a:lvl3pPr>
            <a:lvl4pPr algn="ctr" rtl="0" eaLnBrk="0" fontAlgn="base" hangingPunct="0">
              <a:spcBef>
                <a:spcPct val="0"/>
              </a:spcBef>
              <a:spcAft>
                <a:spcPct val="0"/>
              </a:spcAft>
              <a:defRPr sz="4400">
                <a:solidFill>
                  <a:schemeClr val="bg1"/>
                </a:solidFill>
                <a:latin typeface="Times New Roman" pitchFamily="-112" charset="0"/>
                <a:ea typeface="ＭＳ Ｐゴシック" charset="0"/>
                <a:cs typeface="ＭＳ Ｐゴシック" charset="0"/>
              </a:defRPr>
            </a:lvl4pPr>
            <a:lvl5pPr algn="ctr" rtl="0" eaLnBrk="0" fontAlgn="base" hangingPunct="0">
              <a:spcBef>
                <a:spcPct val="0"/>
              </a:spcBef>
              <a:spcAft>
                <a:spcPct val="0"/>
              </a:spcAft>
              <a:defRPr sz="4400">
                <a:solidFill>
                  <a:schemeClr val="bg1"/>
                </a:solidFill>
                <a:latin typeface="Times New Roman" pitchFamily="-112" charset="0"/>
                <a:ea typeface="ＭＳ Ｐゴシック" charset="0"/>
                <a:cs typeface="ＭＳ Ｐゴシック" charset="0"/>
              </a:defRPr>
            </a:lvl5pPr>
            <a:lvl6pPr marL="457200" algn="ctr" rtl="0" eaLnBrk="1" fontAlgn="base" hangingPunct="1">
              <a:spcBef>
                <a:spcPct val="0"/>
              </a:spcBef>
              <a:spcAft>
                <a:spcPct val="0"/>
              </a:spcAft>
              <a:defRPr sz="4400">
                <a:solidFill>
                  <a:schemeClr val="bg1"/>
                </a:solidFill>
                <a:latin typeface="Times New Roman" pitchFamily="-112" charset="0"/>
              </a:defRPr>
            </a:lvl6pPr>
            <a:lvl7pPr marL="914400" algn="ctr" rtl="0" eaLnBrk="1" fontAlgn="base" hangingPunct="1">
              <a:spcBef>
                <a:spcPct val="0"/>
              </a:spcBef>
              <a:spcAft>
                <a:spcPct val="0"/>
              </a:spcAft>
              <a:defRPr sz="4400">
                <a:solidFill>
                  <a:schemeClr val="bg1"/>
                </a:solidFill>
                <a:latin typeface="Times New Roman" pitchFamily="-112" charset="0"/>
              </a:defRPr>
            </a:lvl7pPr>
            <a:lvl8pPr marL="1371600" algn="ctr" rtl="0" eaLnBrk="1" fontAlgn="base" hangingPunct="1">
              <a:spcBef>
                <a:spcPct val="0"/>
              </a:spcBef>
              <a:spcAft>
                <a:spcPct val="0"/>
              </a:spcAft>
              <a:defRPr sz="4400">
                <a:solidFill>
                  <a:schemeClr val="bg1"/>
                </a:solidFill>
                <a:latin typeface="Times New Roman" pitchFamily="-112" charset="0"/>
              </a:defRPr>
            </a:lvl8pPr>
            <a:lvl9pPr marL="1828800" algn="ctr" rtl="0" eaLnBrk="1" fontAlgn="base" hangingPunct="1">
              <a:spcBef>
                <a:spcPct val="0"/>
              </a:spcBef>
              <a:spcAft>
                <a:spcPct val="0"/>
              </a:spcAft>
              <a:defRPr sz="4400">
                <a:solidFill>
                  <a:schemeClr val="bg1"/>
                </a:solidFill>
                <a:latin typeface="Times New Roman" pitchFamily="-112" charset="0"/>
              </a:defRPr>
            </a:lvl9pPr>
          </a:lstStyle>
          <a:p>
            <a:r>
              <a:rPr lang="en-US" sz="4400" b="1" dirty="0" smtClean="0"/>
              <a:t>Expression Data Analysis</a:t>
            </a:r>
            <a:endParaRPr lang="en-US" sz="4400" b="1" dirty="0"/>
          </a:p>
        </p:txBody>
      </p:sp>
    </p:spTree>
    <p:extLst>
      <p:ext uri="{BB962C8B-B14F-4D97-AF65-F5344CB8AC3E}">
        <p14:creationId xmlns:p14="http://schemas.microsoft.com/office/powerpoint/2010/main" val="2312857107"/>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xit" presetSubtype="32" fill="hold" nodeType="clickEffect">
                                  <p:stCondLst>
                                    <p:cond delay="0"/>
                                  </p:stCondLst>
                                  <p:childTnLst>
                                    <p:anim calcmode="lin" valueType="num">
                                      <p:cBhvr>
                                        <p:cTn id="13" dur="500"/>
                                        <p:tgtEl>
                                          <p:spTgt spid="7"/>
                                        </p:tgtEl>
                                        <p:attrNameLst>
                                          <p:attrName>ppt_w</p:attrName>
                                        </p:attrNameLst>
                                      </p:cBhvr>
                                      <p:tavLst>
                                        <p:tav tm="0">
                                          <p:val>
                                            <p:strVal val="ppt_w"/>
                                          </p:val>
                                        </p:tav>
                                        <p:tav tm="100000">
                                          <p:val>
                                            <p:fltVal val="0"/>
                                          </p:val>
                                        </p:tav>
                                      </p:tavLst>
                                    </p:anim>
                                    <p:anim calcmode="lin" valueType="num">
                                      <p:cBhvr>
                                        <p:cTn id="14" dur="500"/>
                                        <p:tgtEl>
                                          <p:spTgt spid="7"/>
                                        </p:tgtEl>
                                        <p:attrNameLst>
                                          <p:attrName>ppt_h</p:attrName>
                                        </p:attrNameLst>
                                      </p:cBhvr>
                                      <p:tavLst>
                                        <p:tav tm="0">
                                          <p:val>
                                            <p:strVal val="ppt_h"/>
                                          </p:val>
                                        </p:tav>
                                        <p:tav tm="100000">
                                          <p:val>
                                            <p:fltVal val="0"/>
                                          </p:val>
                                        </p:tav>
                                      </p:tavLst>
                                    </p:anim>
                                    <p:animEffect transition="out" filter="fade">
                                      <p:cBhvr>
                                        <p:cTn id="15" dur="500"/>
                                        <p:tgtEl>
                                          <p:spTgt spid="7"/>
                                        </p:tgtEl>
                                      </p:cBhvr>
                                    </p:animEffect>
                                    <p:set>
                                      <p:cBhvr>
                                        <p:cTn id="16" dur="1" fill="hold">
                                          <p:stCondLst>
                                            <p:cond delay="499"/>
                                          </p:stCondLst>
                                        </p:cTn>
                                        <p:tgtEl>
                                          <p:spTgt spid="7"/>
                                        </p:tgtEl>
                                        <p:attrNameLst>
                                          <p:attrName>style.visibility</p:attrName>
                                        </p:attrNameLst>
                                      </p:cBhvr>
                                      <p:to>
                                        <p:strVal val="hidden"/>
                                      </p:to>
                                    </p:set>
                                  </p:childTnLst>
                                </p:cTn>
                              </p:par>
                            </p:childTnLst>
                          </p:cTn>
                        </p:par>
                        <p:par>
                          <p:cTn id="17" fill="hold">
                            <p:stCondLst>
                              <p:cond delay="500"/>
                            </p:stCondLst>
                            <p:childTnLst>
                              <p:par>
                                <p:cTn id="18" presetID="1" presetClass="entr" presetSubtype="0" fill="hold" nodeType="after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dissolve">
                                      <p:cBhvr>
                                        <p:cTn id="2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92500" lnSpcReduction="10000"/>
          </a:bodyPr>
          <a:lstStyle/>
          <a:p>
            <a:r>
              <a:rPr lang="en-US" dirty="0" smtClean="0"/>
              <a:t>Now we can see if these genes show any GO overrepresentation</a:t>
            </a:r>
          </a:p>
          <a:p>
            <a:r>
              <a:rPr lang="en-US" dirty="0" smtClean="0"/>
              <a:t>Start </a:t>
            </a:r>
            <a:r>
              <a:rPr lang="en-US" dirty="0" err="1" smtClean="0"/>
              <a:t>BiNGO</a:t>
            </a:r>
            <a:endParaRPr lang="en-US" dirty="0" smtClean="0"/>
          </a:p>
          <a:p>
            <a:pPr lvl="1"/>
            <a:r>
              <a:rPr lang="en-US" dirty="0" err="1" smtClean="0"/>
              <a:t>Apps</a:t>
            </a:r>
            <a:r>
              <a:rPr lang="en-US" dirty="0" err="1" smtClean="0">
                <a:sym typeface="Wingdings"/>
              </a:rPr>
              <a:t>BiNGO</a:t>
            </a:r>
            <a:endParaRPr lang="en-US" dirty="0" smtClean="0">
              <a:sym typeface="Wingdings"/>
            </a:endParaRPr>
          </a:p>
          <a:p>
            <a:pPr lvl="1"/>
            <a:r>
              <a:rPr lang="en-US" dirty="0" smtClean="0">
                <a:sym typeface="Wingdings"/>
              </a:rPr>
              <a:t>Give the clusters a name (e.g.</a:t>
            </a:r>
            <a:r>
              <a:rPr lang="en-US" baseline="0" dirty="0" smtClean="0">
                <a:sym typeface="Wingdings"/>
              </a:rPr>
              <a:t> cluster1)</a:t>
            </a:r>
          </a:p>
          <a:p>
            <a:pPr lvl="0"/>
            <a:r>
              <a:rPr lang="en-US" dirty="0" smtClean="0"/>
              <a:t>Click on </a:t>
            </a:r>
            <a:r>
              <a:rPr lang="en-US" b="1" dirty="0" smtClean="0"/>
              <a:t>Start </a:t>
            </a:r>
            <a:r>
              <a:rPr lang="en-US" b="1" dirty="0" err="1" smtClean="0"/>
              <a:t>BiNGO</a:t>
            </a:r>
            <a:r>
              <a:rPr lang="en-US" b="0" dirty="0" smtClean="0"/>
              <a:t> to process the data</a:t>
            </a:r>
          </a:p>
          <a:p>
            <a:pPr lvl="0"/>
            <a:r>
              <a:rPr lang="en-US" b="0" dirty="0" smtClean="0"/>
              <a:t>The results include a</a:t>
            </a:r>
            <a:r>
              <a:rPr lang="en-US" b="0" baseline="0" dirty="0" smtClean="0"/>
              <a:t> table and a network of GO associations</a:t>
            </a:r>
          </a:p>
          <a:p>
            <a:pPr lvl="0"/>
            <a:r>
              <a:rPr lang="en-US" b="0" baseline="0" dirty="0" smtClean="0"/>
              <a:t>In this case the top term is “</a:t>
            </a:r>
            <a:r>
              <a:rPr lang="en-US" b="0" baseline="0" dirty="0" err="1" smtClean="0"/>
              <a:t>galactose</a:t>
            </a:r>
            <a:r>
              <a:rPr lang="en-US" b="0" baseline="0" dirty="0" smtClean="0"/>
              <a:t> catabolic process via UDP-</a:t>
            </a:r>
            <a:r>
              <a:rPr lang="en-US" b="0" baseline="0" dirty="0" err="1" smtClean="0"/>
              <a:t>galactose,</a:t>
            </a:r>
            <a:r>
              <a:rPr lang="en-US" b="0" baseline="0" dirty="0" smtClean="0"/>
              <a:t>” which makes good sense</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07903" y="858190"/>
            <a:ext cx="4009594" cy="599252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8064" y="1163345"/>
            <a:ext cx="8557336" cy="5455138"/>
          </a:xfrm>
          <a:prstGeom prst="rect">
            <a:avLst/>
          </a:prstGeom>
        </p:spPr>
      </p:pic>
      <p:sp>
        <p:nvSpPr>
          <p:cNvPr id="7" name="Title 1"/>
          <p:cNvSpPr txBox="1">
            <a:spLocks/>
          </p:cNvSpPr>
          <p:nvPr/>
        </p:nvSpPr>
        <p:spPr>
          <a:xfrm>
            <a:off x="919163" y="74705"/>
            <a:ext cx="7996237" cy="850900"/>
          </a:xfrm>
          <a:prstGeom prst="rect">
            <a:avLst/>
          </a:prstGeom>
        </p:spPr>
        <p:txBody>
          <a:bodyPr/>
          <a:lstStyle>
            <a:lvl1pPr algn="ctr" rtl="0" eaLnBrk="0" fontAlgn="base" hangingPunct="0">
              <a:spcBef>
                <a:spcPct val="0"/>
              </a:spcBef>
              <a:spcAft>
                <a:spcPct val="0"/>
              </a:spcAft>
              <a:defRPr sz="4000">
                <a:solidFill>
                  <a:schemeClr val="bg1"/>
                </a:solidFill>
                <a:latin typeface="Arial"/>
                <a:ea typeface="ＭＳ Ｐゴシック" charset="0"/>
                <a:cs typeface="ＭＳ Ｐゴシック" charset="0"/>
              </a:defRPr>
            </a:lvl1pPr>
            <a:lvl2pPr algn="ctr" rtl="0" eaLnBrk="0" fontAlgn="base" hangingPunct="0">
              <a:spcBef>
                <a:spcPct val="0"/>
              </a:spcBef>
              <a:spcAft>
                <a:spcPct val="0"/>
              </a:spcAft>
              <a:defRPr sz="4400">
                <a:solidFill>
                  <a:schemeClr val="bg1"/>
                </a:solidFill>
                <a:latin typeface="Times New Roman" pitchFamily="-112" charset="0"/>
                <a:ea typeface="ＭＳ Ｐゴシック" charset="0"/>
                <a:cs typeface="ＭＳ Ｐゴシック" charset="0"/>
              </a:defRPr>
            </a:lvl2pPr>
            <a:lvl3pPr algn="ctr" rtl="0" eaLnBrk="0" fontAlgn="base" hangingPunct="0">
              <a:spcBef>
                <a:spcPct val="0"/>
              </a:spcBef>
              <a:spcAft>
                <a:spcPct val="0"/>
              </a:spcAft>
              <a:defRPr sz="4400">
                <a:solidFill>
                  <a:schemeClr val="bg1"/>
                </a:solidFill>
                <a:latin typeface="Times New Roman" pitchFamily="-112" charset="0"/>
                <a:ea typeface="ＭＳ Ｐゴシック" charset="0"/>
                <a:cs typeface="ＭＳ Ｐゴシック" charset="0"/>
              </a:defRPr>
            </a:lvl3pPr>
            <a:lvl4pPr algn="ctr" rtl="0" eaLnBrk="0" fontAlgn="base" hangingPunct="0">
              <a:spcBef>
                <a:spcPct val="0"/>
              </a:spcBef>
              <a:spcAft>
                <a:spcPct val="0"/>
              </a:spcAft>
              <a:defRPr sz="4400">
                <a:solidFill>
                  <a:schemeClr val="bg1"/>
                </a:solidFill>
                <a:latin typeface="Times New Roman" pitchFamily="-112" charset="0"/>
                <a:ea typeface="ＭＳ Ｐゴシック" charset="0"/>
                <a:cs typeface="ＭＳ Ｐゴシック" charset="0"/>
              </a:defRPr>
            </a:lvl4pPr>
            <a:lvl5pPr algn="ctr" rtl="0" eaLnBrk="0" fontAlgn="base" hangingPunct="0">
              <a:spcBef>
                <a:spcPct val="0"/>
              </a:spcBef>
              <a:spcAft>
                <a:spcPct val="0"/>
              </a:spcAft>
              <a:defRPr sz="4400">
                <a:solidFill>
                  <a:schemeClr val="bg1"/>
                </a:solidFill>
                <a:latin typeface="Times New Roman" pitchFamily="-112" charset="0"/>
                <a:ea typeface="ＭＳ Ｐゴシック" charset="0"/>
                <a:cs typeface="ＭＳ Ｐゴシック" charset="0"/>
              </a:defRPr>
            </a:lvl5pPr>
            <a:lvl6pPr marL="457200" algn="ctr" rtl="0" eaLnBrk="1" fontAlgn="base" hangingPunct="1">
              <a:spcBef>
                <a:spcPct val="0"/>
              </a:spcBef>
              <a:spcAft>
                <a:spcPct val="0"/>
              </a:spcAft>
              <a:defRPr sz="4400">
                <a:solidFill>
                  <a:schemeClr val="bg1"/>
                </a:solidFill>
                <a:latin typeface="Times New Roman" pitchFamily="-112" charset="0"/>
              </a:defRPr>
            </a:lvl6pPr>
            <a:lvl7pPr marL="914400" algn="ctr" rtl="0" eaLnBrk="1" fontAlgn="base" hangingPunct="1">
              <a:spcBef>
                <a:spcPct val="0"/>
              </a:spcBef>
              <a:spcAft>
                <a:spcPct val="0"/>
              </a:spcAft>
              <a:defRPr sz="4400">
                <a:solidFill>
                  <a:schemeClr val="bg1"/>
                </a:solidFill>
                <a:latin typeface="Times New Roman" pitchFamily="-112" charset="0"/>
              </a:defRPr>
            </a:lvl7pPr>
            <a:lvl8pPr marL="1371600" algn="ctr" rtl="0" eaLnBrk="1" fontAlgn="base" hangingPunct="1">
              <a:spcBef>
                <a:spcPct val="0"/>
              </a:spcBef>
              <a:spcAft>
                <a:spcPct val="0"/>
              </a:spcAft>
              <a:defRPr sz="4400">
                <a:solidFill>
                  <a:schemeClr val="bg1"/>
                </a:solidFill>
                <a:latin typeface="Times New Roman" pitchFamily="-112" charset="0"/>
              </a:defRPr>
            </a:lvl8pPr>
            <a:lvl9pPr marL="1828800" algn="ctr" rtl="0" eaLnBrk="1" fontAlgn="base" hangingPunct="1">
              <a:spcBef>
                <a:spcPct val="0"/>
              </a:spcBef>
              <a:spcAft>
                <a:spcPct val="0"/>
              </a:spcAft>
              <a:defRPr sz="4400">
                <a:solidFill>
                  <a:schemeClr val="bg1"/>
                </a:solidFill>
                <a:latin typeface="Times New Roman" pitchFamily="-112" charset="0"/>
              </a:defRPr>
            </a:lvl9pPr>
          </a:lstStyle>
          <a:p>
            <a:r>
              <a:rPr lang="en-US" sz="4400" b="1" dirty="0" smtClean="0"/>
              <a:t>Expression Data Analysis</a:t>
            </a:r>
            <a:endParaRPr lang="en-US" sz="4400" b="1" dirty="0"/>
          </a:p>
        </p:txBody>
      </p:sp>
    </p:spTree>
    <p:extLst>
      <p:ext uri="{BB962C8B-B14F-4D97-AF65-F5344CB8AC3E}">
        <p14:creationId xmlns:p14="http://schemas.microsoft.com/office/powerpoint/2010/main" val="2867255144"/>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xit" presetSubtype="32" fill="hold" nodeType="clickEffect">
                                  <p:stCondLst>
                                    <p:cond delay="0"/>
                                  </p:stCondLst>
                                  <p:childTnLst>
                                    <p:anim calcmode="lin" valueType="num">
                                      <p:cBhvr>
                                        <p:cTn id="13" dur="500"/>
                                        <p:tgtEl>
                                          <p:spTgt spid="4"/>
                                        </p:tgtEl>
                                        <p:attrNameLst>
                                          <p:attrName>ppt_w</p:attrName>
                                        </p:attrNameLst>
                                      </p:cBhvr>
                                      <p:tavLst>
                                        <p:tav tm="0">
                                          <p:val>
                                            <p:strVal val="ppt_w"/>
                                          </p:val>
                                        </p:tav>
                                        <p:tav tm="100000">
                                          <p:val>
                                            <p:fltVal val="0"/>
                                          </p:val>
                                        </p:tav>
                                      </p:tavLst>
                                    </p:anim>
                                    <p:anim calcmode="lin" valueType="num">
                                      <p:cBhvr>
                                        <p:cTn id="14" dur="500"/>
                                        <p:tgtEl>
                                          <p:spTgt spid="4"/>
                                        </p:tgtEl>
                                        <p:attrNameLst>
                                          <p:attrName>ppt_h</p:attrName>
                                        </p:attrNameLst>
                                      </p:cBhvr>
                                      <p:tavLst>
                                        <p:tav tm="0">
                                          <p:val>
                                            <p:strVal val="ppt_h"/>
                                          </p:val>
                                        </p:tav>
                                        <p:tav tm="100000">
                                          <p:val>
                                            <p:fltVal val="0"/>
                                          </p:val>
                                        </p:tav>
                                      </p:tavLst>
                                    </p:anim>
                                    <p:animEffect transition="out" filter="fade">
                                      <p:cBhvr>
                                        <p:cTn id="15" dur="500"/>
                                        <p:tgtEl>
                                          <p:spTgt spid="4"/>
                                        </p:tgtEl>
                                      </p:cBhvr>
                                    </p:animEffect>
                                    <p:set>
                                      <p:cBhvr>
                                        <p:cTn id="16" dur="1" fill="hold">
                                          <p:stCondLst>
                                            <p:cond delay="499"/>
                                          </p:stCondLst>
                                        </p:cTn>
                                        <p:tgtEl>
                                          <p:spTgt spid="4"/>
                                        </p:tgtEl>
                                        <p:attrNameLst>
                                          <p:attrName>style.visibility</p:attrName>
                                        </p:attrNameLst>
                                      </p:cBhvr>
                                      <p:to>
                                        <p:strVal val="hidden"/>
                                      </p:to>
                                    </p:set>
                                  </p:childTnLst>
                                </p:cTn>
                              </p:par>
                            </p:childTnLst>
                          </p:cTn>
                        </p:par>
                        <p:par>
                          <p:cTn id="17" fill="hold">
                            <p:stCondLst>
                              <p:cond delay="500"/>
                            </p:stCondLst>
                            <p:childTnLst>
                              <p:par>
                                <p:cTn id="18" presetID="1" presetClass="entr" presetSubtype="0" fill="hold" nodeType="afterEffect">
                                  <p:stCondLst>
                                    <p:cond delay="0"/>
                                  </p:stCondLst>
                                  <p:childTnLst>
                                    <p:set>
                                      <p:cBhvr>
                                        <p:cTn id="19" dur="1" fill="hold">
                                          <p:stCondLst>
                                            <p:cond delay="0"/>
                                          </p:stCondLst>
                                        </p:cTn>
                                        <p:tgtEl>
                                          <p:spTgt spid="3">
                                            <p:txEl>
                                              <p:pRg st="5" end="5"/>
                                            </p:txEl>
                                          </p:spTgt>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childTnLst>
                                </p:cTn>
                              </p:par>
                              <p:par>
                                <p:cTn id="22" presetID="53" presetClass="entr" presetSubtype="16" fill="hold" nodeType="with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p:cTn id="24" dur="500" fill="hold"/>
                                        <p:tgtEl>
                                          <p:spTgt spid="6"/>
                                        </p:tgtEl>
                                        <p:attrNameLst>
                                          <p:attrName>ppt_w</p:attrName>
                                        </p:attrNameLst>
                                      </p:cBhvr>
                                      <p:tavLst>
                                        <p:tav tm="0">
                                          <p:val>
                                            <p:fltVal val="0"/>
                                          </p:val>
                                        </p:tav>
                                        <p:tav tm="100000">
                                          <p:val>
                                            <p:strVal val="#ppt_w"/>
                                          </p:val>
                                        </p:tav>
                                      </p:tavLst>
                                    </p:anim>
                                    <p:anim calcmode="lin" valueType="num">
                                      <p:cBhvr>
                                        <p:cTn id="25" dur="500" fill="hold"/>
                                        <p:tgtEl>
                                          <p:spTgt spid="6"/>
                                        </p:tgtEl>
                                        <p:attrNameLst>
                                          <p:attrName>ppt_h</p:attrName>
                                        </p:attrNameLst>
                                      </p:cBhvr>
                                      <p:tavLst>
                                        <p:tav tm="0">
                                          <p:val>
                                            <p:fltVal val="0"/>
                                          </p:val>
                                        </p:tav>
                                        <p:tav tm="100000">
                                          <p:val>
                                            <p:strVal val="#ppt_h"/>
                                          </p:val>
                                        </p:tav>
                                      </p:tavLst>
                                    </p:anim>
                                    <p:animEffect transition="in" filter="fade">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sz="2800" dirty="0" smtClean="0"/>
              <a:t>Active modules</a:t>
            </a:r>
          </a:p>
          <a:p>
            <a:pPr lvl="1"/>
            <a:r>
              <a:rPr lang="en-US" sz="2400" dirty="0" smtClean="0"/>
              <a:t>The </a:t>
            </a:r>
            <a:r>
              <a:rPr lang="en-US" sz="2400" dirty="0" err="1" smtClean="0"/>
              <a:t>jActiveModules</a:t>
            </a:r>
            <a:r>
              <a:rPr lang="en-US" sz="2400" dirty="0" smtClean="0"/>
              <a:t> app identifies clusters that </a:t>
            </a:r>
            <a:r>
              <a:rPr lang="en-US" sz="2400" dirty="0"/>
              <a:t>show differential expression over user-specified conditions or </a:t>
            </a:r>
            <a:r>
              <a:rPr lang="en-US" sz="2400" dirty="0" smtClean="0"/>
              <a:t>time-points</a:t>
            </a:r>
            <a:endParaRPr lang="en-US" sz="2400" dirty="0"/>
          </a:p>
          <a:p>
            <a:pPr lvl="1"/>
            <a:r>
              <a:rPr lang="en-US" sz="2400" dirty="0" smtClean="0"/>
              <a:t>Go to the </a:t>
            </a:r>
            <a:r>
              <a:rPr lang="en-US" sz="2400" dirty="0" err="1" smtClean="0"/>
              <a:t>jActiveModules</a:t>
            </a:r>
            <a:r>
              <a:rPr lang="en-US" sz="2400" dirty="0" smtClean="0"/>
              <a:t> tab in the Control Panel</a:t>
            </a:r>
            <a:endParaRPr lang="en-US" sz="2400" dirty="0"/>
          </a:p>
          <a:p>
            <a:pPr lvl="2"/>
            <a:r>
              <a:rPr lang="en-US" sz="2000" dirty="0" smtClean="0"/>
              <a:t>Select the </a:t>
            </a:r>
            <a:r>
              <a:rPr lang="en-US" sz="2000" dirty="0" err="1" smtClean="0"/>
              <a:t>galFiltered.sif</a:t>
            </a:r>
            <a:r>
              <a:rPr lang="en-US" sz="2000" dirty="0" smtClean="0"/>
              <a:t> </a:t>
            </a:r>
            <a:r>
              <a:rPr lang="en-US" sz="2000" dirty="0"/>
              <a:t>interaction </a:t>
            </a:r>
            <a:r>
              <a:rPr lang="en-US" sz="2000" dirty="0" smtClean="0"/>
              <a:t>network</a:t>
            </a:r>
          </a:p>
          <a:p>
            <a:pPr lvl="2"/>
            <a:r>
              <a:rPr lang="en-US" sz="2000" dirty="0"/>
              <a:t>Select the </a:t>
            </a:r>
            <a:r>
              <a:rPr lang="en-US" sz="2000" dirty="0" smtClean="0"/>
              <a:t>attributes that contain the gene expression p-values: gal1RSig, gal4RSig, gal80RSig</a:t>
            </a:r>
          </a:p>
          <a:p>
            <a:pPr lvl="2"/>
            <a:r>
              <a:rPr lang="en-US" sz="2000" dirty="0" smtClean="0"/>
              <a:t>Click Search</a:t>
            </a:r>
          </a:p>
          <a:p>
            <a:pPr lvl="1"/>
            <a:r>
              <a:rPr lang="en-US" sz="2400" dirty="0" smtClean="0"/>
              <a:t>Explore the resulting networks</a:t>
            </a:r>
          </a:p>
          <a:p>
            <a:pPr lvl="2"/>
            <a:r>
              <a:rPr lang="en-US" sz="2000" dirty="0" smtClean="0"/>
              <a:t>Overview network shows the overlap between  the active modules</a:t>
            </a:r>
          </a:p>
          <a:p>
            <a:pPr lvl="2"/>
            <a:r>
              <a:rPr lang="en-US" sz="2000" dirty="0" smtClean="0"/>
              <a:t>Color nodes according to expression to see the significant changes</a:t>
            </a:r>
          </a:p>
          <a:p>
            <a:pPr lvl="1"/>
            <a:r>
              <a:rPr lang="en-US" sz="2400" dirty="0" smtClean="0"/>
              <a:t>Apply </a:t>
            </a:r>
            <a:r>
              <a:rPr lang="en-US" sz="2400" dirty="0" err="1" smtClean="0"/>
              <a:t>BiNGO</a:t>
            </a:r>
            <a:r>
              <a:rPr lang="en-US" sz="2400" dirty="0" smtClean="0"/>
              <a:t> on one of the active modules</a:t>
            </a:r>
          </a:p>
        </p:txBody>
      </p:sp>
      <p:sp>
        <p:nvSpPr>
          <p:cNvPr id="5" name="Title 1"/>
          <p:cNvSpPr txBox="1">
            <a:spLocks/>
          </p:cNvSpPr>
          <p:nvPr/>
        </p:nvSpPr>
        <p:spPr>
          <a:xfrm>
            <a:off x="919163" y="74705"/>
            <a:ext cx="7996237" cy="850900"/>
          </a:xfrm>
          <a:prstGeom prst="rect">
            <a:avLst/>
          </a:prstGeom>
        </p:spPr>
        <p:txBody>
          <a:bodyPr/>
          <a:lstStyle>
            <a:lvl1pPr algn="ctr" rtl="0" eaLnBrk="0" fontAlgn="base" hangingPunct="0">
              <a:spcBef>
                <a:spcPct val="0"/>
              </a:spcBef>
              <a:spcAft>
                <a:spcPct val="0"/>
              </a:spcAft>
              <a:defRPr sz="4000">
                <a:solidFill>
                  <a:schemeClr val="bg1"/>
                </a:solidFill>
                <a:latin typeface="Arial"/>
                <a:ea typeface="ＭＳ Ｐゴシック" charset="0"/>
                <a:cs typeface="ＭＳ Ｐゴシック" charset="0"/>
              </a:defRPr>
            </a:lvl1pPr>
            <a:lvl2pPr algn="ctr" rtl="0" eaLnBrk="0" fontAlgn="base" hangingPunct="0">
              <a:spcBef>
                <a:spcPct val="0"/>
              </a:spcBef>
              <a:spcAft>
                <a:spcPct val="0"/>
              </a:spcAft>
              <a:defRPr sz="4400">
                <a:solidFill>
                  <a:schemeClr val="bg1"/>
                </a:solidFill>
                <a:latin typeface="Times New Roman" pitchFamily="-112" charset="0"/>
                <a:ea typeface="ＭＳ Ｐゴシック" charset="0"/>
                <a:cs typeface="ＭＳ Ｐゴシック" charset="0"/>
              </a:defRPr>
            </a:lvl2pPr>
            <a:lvl3pPr algn="ctr" rtl="0" eaLnBrk="0" fontAlgn="base" hangingPunct="0">
              <a:spcBef>
                <a:spcPct val="0"/>
              </a:spcBef>
              <a:spcAft>
                <a:spcPct val="0"/>
              </a:spcAft>
              <a:defRPr sz="4400">
                <a:solidFill>
                  <a:schemeClr val="bg1"/>
                </a:solidFill>
                <a:latin typeface="Times New Roman" pitchFamily="-112" charset="0"/>
                <a:ea typeface="ＭＳ Ｐゴシック" charset="0"/>
                <a:cs typeface="ＭＳ Ｐゴシック" charset="0"/>
              </a:defRPr>
            </a:lvl3pPr>
            <a:lvl4pPr algn="ctr" rtl="0" eaLnBrk="0" fontAlgn="base" hangingPunct="0">
              <a:spcBef>
                <a:spcPct val="0"/>
              </a:spcBef>
              <a:spcAft>
                <a:spcPct val="0"/>
              </a:spcAft>
              <a:defRPr sz="4400">
                <a:solidFill>
                  <a:schemeClr val="bg1"/>
                </a:solidFill>
                <a:latin typeface="Times New Roman" pitchFamily="-112" charset="0"/>
                <a:ea typeface="ＭＳ Ｐゴシック" charset="0"/>
                <a:cs typeface="ＭＳ Ｐゴシック" charset="0"/>
              </a:defRPr>
            </a:lvl4pPr>
            <a:lvl5pPr algn="ctr" rtl="0" eaLnBrk="0" fontAlgn="base" hangingPunct="0">
              <a:spcBef>
                <a:spcPct val="0"/>
              </a:spcBef>
              <a:spcAft>
                <a:spcPct val="0"/>
              </a:spcAft>
              <a:defRPr sz="4400">
                <a:solidFill>
                  <a:schemeClr val="bg1"/>
                </a:solidFill>
                <a:latin typeface="Times New Roman" pitchFamily="-112" charset="0"/>
                <a:ea typeface="ＭＳ Ｐゴシック" charset="0"/>
                <a:cs typeface="ＭＳ Ｐゴシック" charset="0"/>
              </a:defRPr>
            </a:lvl5pPr>
            <a:lvl6pPr marL="457200" algn="ctr" rtl="0" eaLnBrk="1" fontAlgn="base" hangingPunct="1">
              <a:spcBef>
                <a:spcPct val="0"/>
              </a:spcBef>
              <a:spcAft>
                <a:spcPct val="0"/>
              </a:spcAft>
              <a:defRPr sz="4400">
                <a:solidFill>
                  <a:schemeClr val="bg1"/>
                </a:solidFill>
                <a:latin typeface="Times New Roman" pitchFamily="-112" charset="0"/>
              </a:defRPr>
            </a:lvl6pPr>
            <a:lvl7pPr marL="914400" algn="ctr" rtl="0" eaLnBrk="1" fontAlgn="base" hangingPunct="1">
              <a:spcBef>
                <a:spcPct val="0"/>
              </a:spcBef>
              <a:spcAft>
                <a:spcPct val="0"/>
              </a:spcAft>
              <a:defRPr sz="4400">
                <a:solidFill>
                  <a:schemeClr val="bg1"/>
                </a:solidFill>
                <a:latin typeface="Times New Roman" pitchFamily="-112" charset="0"/>
              </a:defRPr>
            </a:lvl7pPr>
            <a:lvl8pPr marL="1371600" algn="ctr" rtl="0" eaLnBrk="1" fontAlgn="base" hangingPunct="1">
              <a:spcBef>
                <a:spcPct val="0"/>
              </a:spcBef>
              <a:spcAft>
                <a:spcPct val="0"/>
              </a:spcAft>
              <a:defRPr sz="4400">
                <a:solidFill>
                  <a:schemeClr val="bg1"/>
                </a:solidFill>
                <a:latin typeface="Times New Roman" pitchFamily="-112" charset="0"/>
              </a:defRPr>
            </a:lvl8pPr>
            <a:lvl9pPr marL="1828800" algn="ctr" rtl="0" eaLnBrk="1" fontAlgn="base" hangingPunct="1">
              <a:spcBef>
                <a:spcPct val="0"/>
              </a:spcBef>
              <a:spcAft>
                <a:spcPct val="0"/>
              </a:spcAft>
              <a:defRPr sz="4400">
                <a:solidFill>
                  <a:schemeClr val="bg1"/>
                </a:solidFill>
                <a:latin typeface="Times New Roman" pitchFamily="-112" charset="0"/>
              </a:defRPr>
            </a:lvl9pPr>
          </a:lstStyle>
          <a:p>
            <a:r>
              <a:rPr lang="en-US" sz="4400" b="1" dirty="0" smtClean="0"/>
              <a:t>Expression Data Analysis</a:t>
            </a:r>
            <a:endParaRPr lang="en-US" sz="4400" b="1" dirty="0"/>
          </a:p>
        </p:txBody>
      </p:sp>
      <p:pic>
        <p:nvPicPr>
          <p:cNvPr id="1026" name="Picture 2" descr="D:\projects-local\Conferences\2014_Capetown\2014 Cytoscape 3.1 Tutorial\jActiveModules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29196" y="1092200"/>
            <a:ext cx="3194050" cy="57658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D:\projects-local\Conferences\2014_Capetown\2014 Cytoscape 3.1 Tutorial\jActiveModules2.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9163" y="2129790"/>
            <a:ext cx="7234934" cy="432657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3322796" y="2081848"/>
            <a:ext cx="3600450" cy="4114799"/>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D:\projects-local\Conferences\2014_Capetown\2014 Cytoscape 3.1 Tutorial\pictures\jActiveModules4.1.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22771" y="2081848"/>
            <a:ext cx="4000500" cy="4572000"/>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D:\projects-local\Conferences\2014_Capetown\2014 Cytoscape 3.1 Tutorial\pictures\jActiveModules4.2.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22771" y="2081848"/>
            <a:ext cx="4000500" cy="4572000"/>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D:\projects-local\Conferences\2014_Capetown\2014 Cytoscape 3.1 Tutorial\pictures\jActiveModules4.3.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122771" y="2081848"/>
            <a:ext cx="4000500" cy="457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4253962"/>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1026"/>
                                        </p:tgtEl>
                                        <p:attrNameLst>
                                          <p:attrName>style.visibility</p:attrName>
                                        </p:attrNameLst>
                                      </p:cBhvr>
                                      <p:to>
                                        <p:strVal val="visible"/>
                                      </p:to>
                                    </p:set>
                                    <p:anim calcmode="lin" valueType="num">
                                      <p:cBhvr>
                                        <p:cTn id="15" dur="500" fill="hold"/>
                                        <p:tgtEl>
                                          <p:spTgt spid="1026"/>
                                        </p:tgtEl>
                                        <p:attrNameLst>
                                          <p:attrName>ppt_w</p:attrName>
                                        </p:attrNameLst>
                                      </p:cBhvr>
                                      <p:tavLst>
                                        <p:tav tm="0">
                                          <p:val>
                                            <p:fltVal val="0"/>
                                          </p:val>
                                        </p:tav>
                                        <p:tav tm="100000">
                                          <p:val>
                                            <p:strVal val="#ppt_w"/>
                                          </p:val>
                                        </p:tav>
                                      </p:tavLst>
                                    </p:anim>
                                    <p:anim calcmode="lin" valueType="num">
                                      <p:cBhvr>
                                        <p:cTn id="16" dur="500" fill="hold"/>
                                        <p:tgtEl>
                                          <p:spTgt spid="1026"/>
                                        </p:tgtEl>
                                        <p:attrNameLst>
                                          <p:attrName>ppt_h</p:attrName>
                                        </p:attrNameLst>
                                      </p:cBhvr>
                                      <p:tavLst>
                                        <p:tav tm="0">
                                          <p:val>
                                            <p:fltVal val="0"/>
                                          </p:val>
                                        </p:tav>
                                        <p:tav tm="100000">
                                          <p:val>
                                            <p:strVal val="#ppt_h"/>
                                          </p:val>
                                        </p:tav>
                                      </p:tavLst>
                                    </p:anim>
                                    <p:animEffect transition="in" filter="fade">
                                      <p:cBhvr>
                                        <p:cTn id="17" dur="500"/>
                                        <p:tgtEl>
                                          <p:spTgt spid="1026"/>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xit" presetSubtype="0" fill="hold" nodeType="clickEffect">
                                  <p:stCondLst>
                                    <p:cond delay="0"/>
                                  </p:stCondLst>
                                  <p:childTnLst>
                                    <p:set>
                                      <p:cBhvr>
                                        <p:cTn id="21" dur="1" fill="hold">
                                          <p:stCondLst>
                                            <p:cond delay="0"/>
                                          </p:stCondLst>
                                        </p:cTn>
                                        <p:tgtEl>
                                          <p:spTgt spid="1026"/>
                                        </p:tgtEl>
                                        <p:attrNameLst>
                                          <p:attrName>style.visibility</p:attrName>
                                        </p:attrNameLst>
                                      </p:cBhvr>
                                      <p:to>
                                        <p:strVal val="hidden"/>
                                      </p:to>
                                    </p:set>
                                  </p:childTnLst>
                                </p:cTn>
                              </p:par>
                              <p:par>
                                <p:cTn id="22" presetID="1" presetClass="entr" presetSubtype="0" fill="hold" nodeType="with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3">
                                            <p:txEl>
                                              <p:pRg st="6" end="6"/>
                                            </p:txEl>
                                          </p:spTgt>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3">
                                            <p:txEl>
                                              <p:pRg st="7" end="7"/>
                                            </p:txEl>
                                          </p:spTgt>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nodeType="clickEffect">
                                  <p:stCondLst>
                                    <p:cond delay="0"/>
                                  </p:stCondLst>
                                  <p:childTnLst>
                                    <p:set>
                                      <p:cBhvr>
                                        <p:cTn id="33" dur="1" fill="hold">
                                          <p:stCondLst>
                                            <p:cond delay="0"/>
                                          </p:stCondLst>
                                        </p:cTn>
                                        <p:tgtEl>
                                          <p:spTgt spid="1027"/>
                                        </p:tgtEl>
                                        <p:attrNameLst>
                                          <p:attrName>style.visibility</p:attrName>
                                        </p:attrNameLst>
                                      </p:cBhvr>
                                      <p:to>
                                        <p:strVal val="visible"/>
                                      </p:to>
                                    </p:set>
                                    <p:anim calcmode="lin" valueType="num">
                                      <p:cBhvr>
                                        <p:cTn id="34" dur="500" fill="hold"/>
                                        <p:tgtEl>
                                          <p:spTgt spid="1027"/>
                                        </p:tgtEl>
                                        <p:attrNameLst>
                                          <p:attrName>ppt_w</p:attrName>
                                        </p:attrNameLst>
                                      </p:cBhvr>
                                      <p:tavLst>
                                        <p:tav tm="0">
                                          <p:val>
                                            <p:fltVal val="0"/>
                                          </p:val>
                                        </p:tav>
                                        <p:tav tm="100000">
                                          <p:val>
                                            <p:strVal val="#ppt_w"/>
                                          </p:val>
                                        </p:tav>
                                      </p:tavLst>
                                    </p:anim>
                                    <p:anim calcmode="lin" valueType="num">
                                      <p:cBhvr>
                                        <p:cTn id="35" dur="500" fill="hold"/>
                                        <p:tgtEl>
                                          <p:spTgt spid="1027"/>
                                        </p:tgtEl>
                                        <p:attrNameLst>
                                          <p:attrName>ppt_h</p:attrName>
                                        </p:attrNameLst>
                                      </p:cBhvr>
                                      <p:tavLst>
                                        <p:tav tm="0">
                                          <p:val>
                                            <p:fltVal val="0"/>
                                          </p:val>
                                        </p:tav>
                                        <p:tav tm="100000">
                                          <p:val>
                                            <p:strVal val="#ppt_h"/>
                                          </p:val>
                                        </p:tav>
                                      </p:tavLst>
                                    </p:anim>
                                    <p:animEffect transition="in" filter="fade">
                                      <p:cBhvr>
                                        <p:cTn id="36" dur="500"/>
                                        <p:tgtEl>
                                          <p:spTgt spid="1027"/>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nodeType="clickEffect">
                                  <p:stCondLst>
                                    <p:cond delay="0"/>
                                  </p:stCondLst>
                                  <p:childTnLst>
                                    <p:set>
                                      <p:cBhvr>
                                        <p:cTn id="40" dur="1" fill="hold">
                                          <p:stCondLst>
                                            <p:cond delay="0"/>
                                          </p:stCondLst>
                                        </p:cTn>
                                        <p:tgtEl>
                                          <p:spTgt spid="1028"/>
                                        </p:tgtEl>
                                        <p:attrNameLst>
                                          <p:attrName>style.visibility</p:attrName>
                                        </p:attrNameLst>
                                      </p:cBhvr>
                                      <p:to>
                                        <p:strVal val="visible"/>
                                      </p:to>
                                    </p:set>
                                    <p:anim calcmode="lin" valueType="num">
                                      <p:cBhvr>
                                        <p:cTn id="41" dur="500" fill="hold"/>
                                        <p:tgtEl>
                                          <p:spTgt spid="1028"/>
                                        </p:tgtEl>
                                        <p:attrNameLst>
                                          <p:attrName>ppt_w</p:attrName>
                                        </p:attrNameLst>
                                      </p:cBhvr>
                                      <p:tavLst>
                                        <p:tav tm="0">
                                          <p:val>
                                            <p:fltVal val="0"/>
                                          </p:val>
                                        </p:tav>
                                        <p:tav tm="100000">
                                          <p:val>
                                            <p:strVal val="#ppt_w"/>
                                          </p:val>
                                        </p:tav>
                                      </p:tavLst>
                                    </p:anim>
                                    <p:anim calcmode="lin" valueType="num">
                                      <p:cBhvr>
                                        <p:cTn id="42" dur="500" fill="hold"/>
                                        <p:tgtEl>
                                          <p:spTgt spid="1028"/>
                                        </p:tgtEl>
                                        <p:attrNameLst>
                                          <p:attrName>ppt_h</p:attrName>
                                        </p:attrNameLst>
                                      </p:cBhvr>
                                      <p:tavLst>
                                        <p:tav tm="0">
                                          <p:val>
                                            <p:fltVal val="0"/>
                                          </p:val>
                                        </p:tav>
                                        <p:tav tm="100000">
                                          <p:val>
                                            <p:strVal val="#ppt_h"/>
                                          </p:val>
                                        </p:tav>
                                      </p:tavLst>
                                    </p:anim>
                                    <p:animEffect transition="in" filter="fade">
                                      <p:cBhvr>
                                        <p:cTn id="43" dur="500"/>
                                        <p:tgtEl>
                                          <p:spTgt spid="1028"/>
                                        </p:tgtEl>
                                      </p:cBhvr>
                                    </p:animEffect>
                                  </p:childTnLst>
                                </p:cTn>
                              </p:par>
                            </p:childTnLst>
                          </p:cTn>
                        </p:par>
                      </p:childTnLst>
                    </p:cTn>
                  </p:par>
                  <p:par>
                    <p:cTn id="44" fill="hold">
                      <p:stCondLst>
                        <p:cond delay="indefinite"/>
                      </p:stCondLst>
                      <p:childTnLst>
                        <p:par>
                          <p:cTn id="45" fill="hold">
                            <p:stCondLst>
                              <p:cond delay="0"/>
                            </p:stCondLst>
                            <p:childTnLst>
                              <p:par>
                                <p:cTn id="46" presetID="1" presetClass="exit" presetSubtype="0" fill="hold" nodeType="clickEffect">
                                  <p:stCondLst>
                                    <p:cond delay="0"/>
                                  </p:stCondLst>
                                  <p:childTnLst>
                                    <p:set>
                                      <p:cBhvr>
                                        <p:cTn id="47" dur="1" fill="hold">
                                          <p:stCondLst>
                                            <p:cond delay="0"/>
                                          </p:stCondLst>
                                        </p:cTn>
                                        <p:tgtEl>
                                          <p:spTgt spid="1028"/>
                                        </p:tgtEl>
                                        <p:attrNameLst>
                                          <p:attrName>style.visibility</p:attrName>
                                        </p:attrNameLst>
                                      </p:cBhvr>
                                      <p:to>
                                        <p:strVal val="hidden"/>
                                      </p:to>
                                    </p:set>
                                  </p:childTnLst>
                                </p:cTn>
                              </p:par>
                              <p:par>
                                <p:cTn id="48" presetID="1" presetClass="entr" presetSubtype="0" fill="hold" nodeType="withEffect">
                                  <p:stCondLst>
                                    <p:cond delay="0"/>
                                  </p:stCondLst>
                                  <p:childTnLst>
                                    <p:set>
                                      <p:cBhvr>
                                        <p:cTn id="49" dur="1" fill="hold">
                                          <p:stCondLst>
                                            <p:cond delay="0"/>
                                          </p:stCondLst>
                                        </p:cTn>
                                        <p:tgtEl>
                                          <p:spTgt spid="3076"/>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nodeType="clickEffect">
                                  <p:stCondLst>
                                    <p:cond delay="0"/>
                                  </p:stCondLst>
                                  <p:childTnLst>
                                    <p:set>
                                      <p:cBhvr>
                                        <p:cTn id="53" dur="1" fill="hold">
                                          <p:stCondLst>
                                            <p:cond delay="0"/>
                                          </p:stCondLst>
                                        </p:cTn>
                                        <p:tgtEl>
                                          <p:spTgt spid="3074"/>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nodeType="clickEffect">
                                  <p:stCondLst>
                                    <p:cond delay="0"/>
                                  </p:stCondLst>
                                  <p:childTnLst>
                                    <p:set>
                                      <p:cBhvr>
                                        <p:cTn id="57" dur="1" fill="hold">
                                          <p:stCondLst>
                                            <p:cond delay="0"/>
                                          </p:stCondLst>
                                        </p:cTn>
                                        <p:tgtEl>
                                          <p:spTgt spid="3075"/>
                                        </p:tgtEl>
                                        <p:attrNameLst>
                                          <p:attrName>style.visibility</p:attrName>
                                        </p:attrNameLst>
                                      </p:cBhvr>
                                      <p:to>
                                        <p:strVal val="visible"/>
                                      </p:to>
                                    </p:set>
                                  </p:childTnLst>
                                </p:cTn>
                              </p:par>
                            </p:childTnLst>
                          </p:cTn>
                        </p:par>
                      </p:childTnLst>
                    </p:cTn>
                  </p:par>
                  <p:par>
                    <p:cTn id="58" fill="hold">
                      <p:stCondLst>
                        <p:cond delay="indefinite"/>
                      </p:stCondLst>
                      <p:childTnLst>
                        <p:par>
                          <p:cTn id="59" fill="hold">
                            <p:stCondLst>
                              <p:cond delay="0"/>
                            </p:stCondLst>
                            <p:childTnLst>
                              <p:par>
                                <p:cTn id="60" presetID="1" presetClass="exit" presetSubtype="0" fill="hold" nodeType="clickEffect">
                                  <p:stCondLst>
                                    <p:cond delay="0"/>
                                  </p:stCondLst>
                                  <p:childTnLst>
                                    <p:set>
                                      <p:cBhvr>
                                        <p:cTn id="61" dur="1" fill="hold">
                                          <p:stCondLst>
                                            <p:cond delay="0"/>
                                          </p:stCondLst>
                                        </p:cTn>
                                        <p:tgtEl>
                                          <p:spTgt spid="1027"/>
                                        </p:tgtEl>
                                        <p:attrNameLst>
                                          <p:attrName>style.visibility</p:attrName>
                                        </p:attrNameLst>
                                      </p:cBhvr>
                                      <p:to>
                                        <p:strVal val="hidden"/>
                                      </p:to>
                                    </p:set>
                                  </p:childTnLst>
                                </p:cTn>
                              </p:par>
                              <p:par>
                                <p:cTn id="62" presetID="1" presetClass="exit" presetSubtype="0" fill="hold" nodeType="withEffect">
                                  <p:stCondLst>
                                    <p:cond delay="0"/>
                                  </p:stCondLst>
                                  <p:childTnLst>
                                    <p:set>
                                      <p:cBhvr>
                                        <p:cTn id="63" dur="1" fill="hold">
                                          <p:stCondLst>
                                            <p:cond delay="0"/>
                                          </p:stCondLst>
                                        </p:cTn>
                                        <p:tgtEl>
                                          <p:spTgt spid="3074"/>
                                        </p:tgtEl>
                                        <p:attrNameLst>
                                          <p:attrName>style.visibility</p:attrName>
                                        </p:attrNameLst>
                                      </p:cBhvr>
                                      <p:to>
                                        <p:strVal val="hidden"/>
                                      </p:to>
                                    </p:set>
                                  </p:childTnLst>
                                </p:cTn>
                              </p:par>
                              <p:par>
                                <p:cTn id="64" presetID="1" presetClass="exit" presetSubtype="0" fill="hold" nodeType="withEffect">
                                  <p:stCondLst>
                                    <p:cond delay="0"/>
                                  </p:stCondLst>
                                  <p:childTnLst>
                                    <p:set>
                                      <p:cBhvr>
                                        <p:cTn id="65" dur="1" fill="hold">
                                          <p:stCondLst>
                                            <p:cond delay="0"/>
                                          </p:stCondLst>
                                        </p:cTn>
                                        <p:tgtEl>
                                          <p:spTgt spid="3076"/>
                                        </p:tgtEl>
                                        <p:attrNameLst>
                                          <p:attrName>style.visibility</p:attrName>
                                        </p:attrNameLst>
                                      </p:cBhvr>
                                      <p:to>
                                        <p:strVal val="hidden"/>
                                      </p:to>
                                    </p:set>
                                  </p:childTnLst>
                                </p:cTn>
                              </p:par>
                              <p:par>
                                <p:cTn id="66" presetID="1" presetClass="exit" presetSubtype="0" fill="hold" nodeType="withEffect">
                                  <p:stCondLst>
                                    <p:cond delay="0"/>
                                  </p:stCondLst>
                                  <p:childTnLst>
                                    <p:set>
                                      <p:cBhvr>
                                        <p:cTn id="67" dur="1" fill="hold">
                                          <p:stCondLst>
                                            <p:cond delay="0"/>
                                          </p:stCondLst>
                                        </p:cTn>
                                        <p:tgtEl>
                                          <p:spTgt spid="3075"/>
                                        </p:tgtEl>
                                        <p:attrNameLst>
                                          <p:attrName>style.visibility</p:attrName>
                                        </p:attrNameLst>
                                      </p:cBhvr>
                                      <p:to>
                                        <p:strVal val="hidden"/>
                                      </p:to>
                                    </p:set>
                                  </p:childTnLst>
                                </p:cTn>
                              </p:par>
                              <p:par>
                                <p:cTn id="68" presetID="1" presetClass="entr" presetSubtype="0" fill="hold" nodeType="withEffect">
                                  <p:stCondLst>
                                    <p:cond delay="0"/>
                                  </p:stCondLst>
                                  <p:childTnLst>
                                    <p:set>
                                      <p:cBhvr>
                                        <p:cTn id="69"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919163" y="74705"/>
            <a:ext cx="7996237" cy="850900"/>
          </a:xfrm>
        </p:spPr>
        <p:txBody>
          <a:bodyPr/>
          <a:lstStyle/>
          <a:p>
            <a:r>
              <a:rPr lang="en-US" sz="4400" b="1" dirty="0" smtClean="0"/>
              <a:t>Protein Complexes</a:t>
            </a:r>
            <a:endParaRPr lang="en-US" sz="4400" b="1" dirty="0"/>
          </a:p>
        </p:txBody>
      </p:sp>
      <p:sp>
        <p:nvSpPr>
          <p:cNvPr id="3" name="Text Placeholder 2"/>
          <p:cNvSpPr>
            <a:spLocks noGrp="1"/>
          </p:cNvSpPr>
          <p:nvPr>
            <p:ph type="body" idx="1"/>
          </p:nvPr>
        </p:nvSpPr>
        <p:spPr/>
        <p:txBody>
          <a:bodyPr/>
          <a:lstStyle/>
          <a:p>
            <a:r>
              <a:rPr lang="en-US" sz="2400" dirty="0" smtClean="0"/>
              <a:t>Load </a:t>
            </a:r>
            <a:r>
              <a:rPr lang="en-US" sz="2400" dirty="0" err="1" smtClean="0"/>
              <a:t>collinsPlus.cys</a:t>
            </a:r>
            <a:endParaRPr lang="en-US" sz="2400" dirty="0" smtClean="0"/>
          </a:p>
          <a:p>
            <a:pPr lvl="1"/>
            <a:r>
              <a:rPr lang="en-US" sz="2000" dirty="0" smtClean="0"/>
              <a:t>Three networks, but only one view</a:t>
            </a:r>
          </a:p>
          <a:p>
            <a:pPr lvl="2"/>
            <a:r>
              <a:rPr lang="en-US" sz="1800" dirty="0" err="1" smtClean="0"/>
              <a:t>combined_scores_good.txt</a:t>
            </a:r>
            <a:r>
              <a:rPr lang="en-US" sz="1800" dirty="0" smtClean="0"/>
              <a:t>: Combined MS/TAP Yeast PPI network from Collins, et. al.</a:t>
            </a:r>
          </a:p>
          <a:p>
            <a:pPr lvl="2"/>
            <a:r>
              <a:rPr lang="en-US" sz="1800" dirty="0" smtClean="0"/>
              <a:t>DNA and Tran 07-21-06b.csv: Yeast EMAP</a:t>
            </a:r>
          </a:p>
          <a:p>
            <a:pPr lvl="2"/>
            <a:r>
              <a:rPr lang="en-US" sz="1800" dirty="0" smtClean="0"/>
              <a:t>RNAPuberNov2+Meg6c.csv:</a:t>
            </a:r>
            <a:r>
              <a:rPr lang="en-US" sz="1800" baseline="0" dirty="0" smtClean="0"/>
              <a:t> Yeast EMAP</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4582" y="1069169"/>
            <a:ext cx="7598725" cy="4964578"/>
          </a:xfrm>
          <a:prstGeom prst="rect">
            <a:avLst/>
          </a:prstGeom>
        </p:spPr>
      </p:pic>
    </p:spTree>
    <p:extLst>
      <p:ext uri="{BB962C8B-B14F-4D97-AF65-F5344CB8AC3E}">
        <p14:creationId xmlns:p14="http://schemas.microsoft.com/office/powerpoint/2010/main" val="2290905868"/>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dissolv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 Placeholder 2"/>
          <p:cNvSpPr>
            <a:spLocks noGrp="1"/>
          </p:cNvSpPr>
          <p:nvPr>
            <p:ph type="body" idx="1"/>
          </p:nvPr>
        </p:nvSpPr>
        <p:spPr/>
        <p:txBody>
          <a:bodyPr/>
          <a:lstStyle/>
          <a:p>
            <a:r>
              <a:rPr lang="en-US" sz="2400" dirty="0" smtClean="0"/>
              <a:t>Load </a:t>
            </a:r>
            <a:r>
              <a:rPr lang="en-US" sz="2400" dirty="0" err="1" smtClean="0"/>
              <a:t>collinsPlus.cys</a:t>
            </a:r>
            <a:endParaRPr lang="en-US" sz="2400" dirty="0" smtClean="0"/>
          </a:p>
          <a:p>
            <a:pPr lvl="1"/>
            <a:r>
              <a:rPr lang="en-US" sz="2000" dirty="0" smtClean="0"/>
              <a:t>Three networks, but only one view</a:t>
            </a:r>
          </a:p>
          <a:p>
            <a:pPr lvl="2"/>
            <a:r>
              <a:rPr lang="en-US" sz="1800" dirty="0" err="1" smtClean="0"/>
              <a:t>combined_scores_good.txt</a:t>
            </a:r>
            <a:r>
              <a:rPr lang="en-US" sz="1800" dirty="0" smtClean="0"/>
              <a:t>: Combined MS/TAP Yeast PPI network from Collins, et. al.</a:t>
            </a:r>
          </a:p>
          <a:p>
            <a:pPr lvl="2"/>
            <a:r>
              <a:rPr lang="en-US" sz="1800" dirty="0" smtClean="0"/>
              <a:t>DNA and Tran 07-21-06b.csv: Yeast EMAP</a:t>
            </a:r>
          </a:p>
          <a:p>
            <a:pPr lvl="2"/>
            <a:r>
              <a:rPr lang="en-US" sz="1800" dirty="0" smtClean="0"/>
              <a:t>RNAPuberNov2+Meg6c.csv:</a:t>
            </a:r>
            <a:r>
              <a:rPr lang="en-US" sz="1800" baseline="0" dirty="0" smtClean="0"/>
              <a:t> Yeast EMAP</a:t>
            </a:r>
          </a:p>
          <a:p>
            <a:pPr lvl="0"/>
            <a:r>
              <a:rPr lang="en-US" sz="2400" baseline="0" dirty="0" smtClean="0"/>
              <a:t>Find MCL clusters in the PPI network</a:t>
            </a:r>
          </a:p>
          <a:p>
            <a:pPr lvl="1"/>
            <a:r>
              <a:rPr lang="en-US" sz="2000" baseline="0" dirty="0" err="1" smtClean="0">
                <a:sym typeface="Wingdings"/>
              </a:rPr>
              <a:t>AppsclusterMakerMCL</a:t>
            </a:r>
            <a:r>
              <a:rPr lang="en-US" sz="2000" baseline="0" dirty="0" smtClean="0">
                <a:sym typeface="Wingdings"/>
              </a:rPr>
              <a:t> cluster</a:t>
            </a:r>
          </a:p>
          <a:p>
            <a:pPr lvl="2"/>
            <a:r>
              <a:rPr lang="en-US" sz="1800" baseline="0" dirty="0" smtClean="0"/>
              <a:t>Density Parameter: 1.8</a:t>
            </a:r>
          </a:p>
          <a:p>
            <a:pPr lvl="2"/>
            <a:r>
              <a:rPr lang="en-US" sz="1800" baseline="0" dirty="0" smtClean="0"/>
              <a:t>Array source: PE Score</a:t>
            </a:r>
          </a:p>
          <a:p>
            <a:pPr lvl="2"/>
            <a:r>
              <a:rPr lang="en-US" sz="1800" baseline="0" dirty="0" smtClean="0"/>
              <a:t>Cutoff value to minimum (1.85)</a:t>
            </a:r>
          </a:p>
          <a:p>
            <a:pPr lvl="1"/>
            <a:r>
              <a:rPr lang="en-US" sz="2000" baseline="0" dirty="0" smtClean="0"/>
              <a:t>Select “Create new clustered network” and</a:t>
            </a:r>
            <a:r>
              <a:rPr lang="en-US" sz="2000" b="1" baseline="0" dirty="0" smtClean="0"/>
              <a:t> “Restore inter-cluster edges after layout”</a:t>
            </a:r>
            <a:endParaRPr lang="en-US" sz="2000" baseline="0" dirty="0" smtClean="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9163" y="1244165"/>
            <a:ext cx="7586501" cy="4956591"/>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23101" y="1621019"/>
            <a:ext cx="3612566" cy="3962400"/>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2454" y="1244600"/>
            <a:ext cx="7603210" cy="4971554"/>
          </a:xfrm>
          <a:prstGeom prst="rect">
            <a:avLst/>
          </a:prstGeom>
        </p:spPr>
      </p:pic>
      <p:sp>
        <p:nvSpPr>
          <p:cNvPr id="8" name="Title 1"/>
          <p:cNvSpPr txBox="1">
            <a:spLocks/>
          </p:cNvSpPr>
          <p:nvPr/>
        </p:nvSpPr>
        <p:spPr>
          <a:xfrm>
            <a:off x="919163" y="74705"/>
            <a:ext cx="7996237" cy="850900"/>
          </a:xfrm>
          <a:prstGeom prst="rect">
            <a:avLst/>
          </a:prstGeom>
        </p:spPr>
        <p:txBody>
          <a:bodyPr/>
          <a:lstStyle>
            <a:lvl1pPr algn="ctr" rtl="0" eaLnBrk="0" fontAlgn="base" hangingPunct="0">
              <a:spcBef>
                <a:spcPct val="0"/>
              </a:spcBef>
              <a:spcAft>
                <a:spcPct val="0"/>
              </a:spcAft>
              <a:defRPr sz="4000">
                <a:solidFill>
                  <a:schemeClr val="bg1"/>
                </a:solidFill>
                <a:latin typeface="Arial"/>
                <a:ea typeface="ＭＳ Ｐゴシック" charset="0"/>
                <a:cs typeface="ＭＳ Ｐゴシック" charset="0"/>
              </a:defRPr>
            </a:lvl1pPr>
            <a:lvl2pPr algn="ctr" rtl="0" eaLnBrk="0" fontAlgn="base" hangingPunct="0">
              <a:spcBef>
                <a:spcPct val="0"/>
              </a:spcBef>
              <a:spcAft>
                <a:spcPct val="0"/>
              </a:spcAft>
              <a:defRPr sz="4400">
                <a:solidFill>
                  <a:schemeClr val="bg1"/>
                </a:solidFill>
                <a:latin typeface="Times New Roman" pitchFamily="-112" charset="0"/>
                <a:ea typeface="ＭＳ Ｐゴシック" charset="0"/>
                <a:cs typeface="ＭＳ Ｐゴシック" charset="0"/>
              </a:defRPr>
            </a:lvl2pPr>
            <a:lvl3pPr algn="ctr" rtl="0" eaLnBrk="0" fontAlgn="base" hangingPunct="0">
              <a:spcBef>
                <a:spcPct val="0"/>
              </a:spcBef>
              <a:spcAft>
                <a:spcPct val="0"/>
              </a:spcAft>
              <a:defRPr sz="4400">
                <a:solidFill>
                  <a:schemeClr val="bg1"/>
                </a:solidFill>
                <a:latin typeface="Times New Roman" pitchFamily="-112" charset="0"/>
                <a:ea typeface="ＭＳ Ｐゴシック" charset="0"/>
                <a:cs typeface="ＭＳ Ｐゴシック" charset="0"/>
              </a:defRPr>
            </a:lvl3pPr>
            <a:lvl4pPr algn="ctr" rtl="0" eaLnBrk="0" fontAlgn="base" hangingPunct="0">
              <a:spcBef>
                <a:spcPct val="0"/>
              </a:spcBef>
              <a:spcAft>
                <a:spcPct val="0"/>
              </a:spcAft>
              <a:defRPr sz="4400">
                <a:solidFill>
                  <a:schemeClr val="bg1"/>
                </a:solidFill>
                <a:latin typeface="Times New Roman" pitchFamily="-112" charset="0"/>
                <a:ea typeface="ＭＳ Ｐゴシック" charset="0"/>
                <a:cs typeface="ＭＳ Ｐゴシック" charset="0"/>
              </a:defRPr>
            </a:lvl4pPr>
            <a:lvl5pPr algn="ctr" rtl="0" eaLnBrk="0" fontAlgn="base" hangingPunct="0">
              <a:spcBef>
                <a:spcPct val="0"/>
              </a:spcBef>
              <a:spcAft>
                <a:spcPct val="0"/>
              </a:spcAft>
              <a:defRPr sz="4400">
                <a:solidFill>
                  <a:schemeClr val="bg1"/>
                </a:solidFill>
                <a:latin typeface="Times New Roman" pitchFamily="-112" charset="0"/>
                <a:ea typeface="ＭＳ Ｐゴシック" charset="0"/>
                <a:cs typeface="ＭＳ Ｐゴシック" charset="0"/>
              </a:defRPr>
            </a:lvl5pPr>
            <a:lvl6pPr marL="457200" algn="ctr" rtl="0" eaLnBrk="1" fontAlgn="base" hangingPunct="1">
              <a:spcBef>
                <a:spcPct val="0"/>
              </a:spcBef>
              <a:spcAft>
                <a:spcPct val="0"/>
              </a:spcAft>
              <a:defRPr sz="4400">
                <a:solidFill>
                  <a:schemeClr val="bg1"/>
                </a:solidFill>
                <a:latin typeface="Times New Roman" pitchFamily="-112" charset="0"/>
              </a:defRPr>
            </a:lvl6pPr>
            <a:lvl7pPr marL="914400" algn="ctr" rtl="0" eaLnBrk="1" fontAlgn="base" hangingPunct="1">
              <a:spcBef>
                <a:spcPct val="0"/>
              </a:spcBef>
              <a:spcAft>
                <a:spcPct val="0"/>
              </a:spcAft>
              <a:defRPr sz="4400">
                <a:solidFill>
                  <a:schemeClr val="bg1"/>
                </a:solidFill>
                <a:latin typeface="Times New Roman" pitchFamily="-112" charset="0"/>
              </a:defRPr>
            </a:lvl7pPr>
            <a:lvl8pPr marL="1371600" algn="ctr" rtl="0" eaLnBrk="1" fontAlgn="base" hangingPunct="1">
              <a:spcBef>
                <a:spcPct val="0"/>
              </a:spcBef>
              <a:spcAft>
                <a:spcPct val="0"/>
              </a:spcAft>
              <a:defRPr sz="4400">
                <a:solidFill>
                  <a:schemeClr val="bg1"/>
                </a:solidFill>
                <a:latin typeface="Times New Roman" pitchFamily="-112" charset="0"/>
              </a:defRPr>
            </a:lvl8pPr>
            <a:lvl9pPr marL="1828800" algn="ctr" rtl="0" eaLnBrk="1" fontAlgn="base" hangingPunct="1">
              <a:spcBef>
                <a:spcPct val="0"/>
              </a:spcBef>
              <a:spcAft>
                <a:spcPct val="0"/>
              </a:spcAft>
              <a:defRPr sz="4400">
                <a:solidFill>
                  <a:schemeClr val="bg1"/>
                </a:solidFill>
                <a:latin typeface="Times New Roman" pitchFamily="-112" charset="0"/>
              </a:defRPr>
            </a:lvl9pPr>
          </a:lstStyle>
          <a:p>
            <a:r>
              <a:rPr lang="en-US" sz="4400" b="1" smtClean="0"/>
              <a:t>Protein Complexes</a:t>
            </a:r>
            <a:endParaRPr lang="en-US" sz="4400" b="1" dirty="0"/>
          </a:p>
        </p:txBody>
      </p:sp>
    </p:spTree>
    <p:extLst>
      <p:ext uri="{BB962C8B-B14F-4D97-AF65-F5344CB8AC3E}">
        <p14:creationId xmlns:p14="http://schemas.microsoft.com/office/powerpoint/2010/main" val="4018869073"/>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par>
                          <p:cTn id="8" fill="hold">
                            <p:stCondLst>
                              <p:cond delay="500"/>
                            </p:stCondLst>
                            <p:childTnLst>
                              <p:par>
                                <p:cTn id="9" presetID="9" presetClass="entr" presetSubtype="0" fill="hold" nodeType="afterEffect">
                                  <p:stCondLst>
                                    <p:cond delay="1000"/>
                                  </p:stCondLst>
                                  <p:childTnLst>
                                    <p:set>
                                      <p:cBhvr>
                                        <p:cTn id="10" dur="1" fill="hold">
                                          <p:stCondLst>
                                            <p:cond delay="0"/>
                                          </p:stCondLst>
                                        </p:cTn>
                                        <p:tgtEl>
                                          <p:spTgt spid="6"/>
                                        </p:tgtEl>
                                        <p:attrNameLst>
                                          <p:attrName>style.visibility</p:attrName>
                                        </p:attrNameLst>
                                      </p:cBhvr>
                                      <p:to>
                                        <p:strVal val="visible"/>
                                      </p:to>
                                    </p:set>
                                    <p:animEffect transition="in" filter="dissolve">
                                      <p:cBhvr>
                                        <p:cTn id="11" dur="500"/>
                                        <p:tgtEl>
                                          <p:spTgt spid="6"/>
                                        </p:tgtEl>
                                      </p:cBhvr>
                                    </p:animEffect>
                                  </p:childTnLst>
                                </p:cTn>
                              </p:par>
                            </p:childTnLst>
                          </p:cTn>
                        </p:par>
                        <p:par>
                          <p:cTn id="12" fill="hold">
                            <p:stCondLst>
                              <p:cond delay="2000"/>
                            </p:stCondLst>
                            <p:childTnLst>
                              <p:par>
                                <p:cTn id="13" presetID="9" presetClass="exit" presetSubtype="0" fill="hold" nodeType="afterEffect">
                                  <p:stCondLst>
                                    <p:cond delay="0"/>
                                  </p:stCondLst>
                                  <p:childTnLst>
                                    <p:animEffect transition="out" filter="dissolve">
                                      <p:cBhvr>
                                        <p:cTn id="14" dur="500"/>
                                        <p:tgtEl>
                                          <p:spTgt spid="6"/>
                                        </p:tgtEl>
                                      </p:cBhvr>
                                    </p:animEffect>
                                    <p:set>
                                      <p:cBhvr>
                                        <p:cTn id="15" dur="1" fill="hold">
                                          <p:stCondLst>
                                            <p:cond delay="499"/>
                                          </p:stCondLst>
                                        </p:cTn>
                                        <p:tgtEl>
                                          <p:spTgt spid="6"/>
                                        </p:tgtEl>
                                        <p:attrNameLst>
                                          <p:attrName>style.visibility</p:attrName>
                                        </p:attrNameLst>
                                      </p:cBhvr>
                                      <p:to>
                                        <p:strVal val="hidden"/>
                                      </p:to>
                                    </p:set>
                                  </p:childTnLst>
                                </p:cTn>
                              </p:par>
                            </p:childTnLst>
                          </p:cTn>
                        </p:par>
                        <p:par>
                          <p:cTn id="16" fill="hold">
                            <p:stCondLst>
                              <p:cond delay="2500"/>
                            </p:stCondLst>
                            <p:childTnLst>
                              <p:par>
                                <p:cTn id="17" presetID="9" presetClass="exit" presetSubtype="0" fill="hold" nodeType="afterEffect">
                                  <p:stCondLst>
                                    <p:cond delay="0"/>
                                  </p:stCondLst>
                                  <p:childTnLst>
                                    <p:animEffect transition="out" filter="dissolve">
                                      <p:cBhvr>
                                        <p:cTn id="18" dur="500"/>
                                        <p:tgtEl>
                                          <p:spTgt spid="4"/>
                                        </p:tgtEl>
                                      </p:cBhvr>
                                    </p:animEffect>
                                    <p:set>
                                      <p:cBhvr>
                                        <p:cTn id="19" dur="1" fill="hold">
                                          <p:stCondLst>
                                            <p:cond delay="499"/>
                                          </p:stCondLst>
                                        </p:cTn>
                                        <p:tgtEl>
                                          <p:spTgt spid="4"/>
                                        </p:tgtEl>
                                        <p:attrNameLst>
                                          <p:attrName>style.visibility</p:attrName>
                                        </p:attrNameLst>
                                      </p:cBhvr>
                                      <p:to>
                                        <p:strVal val="hidden"/>
                                      </p:to>
                                    </p:set>
                                  </p:childTnLst>
                                </p:cTn>
                              </p:par>
                            </p:childTnLst>
                          </p:cTn>
                        </p:par>
                        <p:par>
                          <p:cTn id="20" fill="hold">
                            <p:stCondLst>
                              <p:cond delay="3000"/>
                            </p:stCondLst>
                            <p:childTnLst>
                              <p:par>
                                <p:cTn id="21" presetID="1" presetClass="entr" presetSubtype="0" fill="hold" grpId="0" nodeType="afterEffect">
                                  <p:stCondLst>
                                    <p:cond delay="0"/>
                                  </p:stCondLst>
                                  <p:childTnLst>
                                    <p:set>
                                      <p:cBhvr>
                                        <p:cTn id="2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dissolve">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 Placeholder 2"/>
          <p:cNvSpPr>
            <a:spLocks noGrp="1"/>
          </p:cNvSpPr>
          <p:nvPr>
            <p:ph type="body" idx="1"/>
          </p:nvPr>
        </p:nvSpPr>
        <p:spPr/>
        <p:txBody>
          <a:bodyPr/>
          <a:lstStyle/>
          <a:p>
            <a:r>
              <a:rPr lang="en-US" dirty="0" smtClean="0"/>
              <a:t>Now</a:t>
            </a:r>
            <a:r>
              <a:rPr lang="en-US" baseline="0" dirty="0" smtClean="0"/>
              <a:t> that we have PPI clusters, we can explore some</a:t>
            </a:r>
            <a:r>
              <a:rPr lang="en-US" dirty="0" smtClean="0"/>
              <a:t> EMAP data</a:t>
            </a:r>
          </a:p>
          <a:p>
            <a:r>
              <a:rPr lang="en-US" dirty="0" smtClean="0"/>
              <a:t>Select the “DNA and Tran…” network</a:t>
            </a:r>
          </a:p>
          <a:p>
            <a:r>
              <a:rPr lang="en-US" dirty="0" smtClean="0"/>
              <a:t>Now perform a hierarchical cluster</a:t>
            </a:r>
          </a:p>
          <a:p>
            <a:pPr lvl="1"/>
            <a:r>
              <a:rPr lang="en-US" dirty="0" err="1" smtClean="0"/>
              <a:t>Apps</a:t>
            </a:r>
            <a:r>
              <a:rPr lang="en-US" dirty="0" err="1" smtClean="0">
                <a:sym typeface="Wingdings"/>
              </a:rPr>
              <a:t>clusterMakerHierarchical</a:t>
            </a:r>
            <a:r>
              <a:rPr lang="en-US" dirty="0" smtClean="0">
                <a:sym typeface="Wingdings"/>
              </a:rPr>
              <a:t> Cluster</a:t>
            </a:r>
          </a:p>
          <a:p>
            <a:pPr lvl="1"/>
            <a:r>
              <a:rPr lang="en-US" dirty="0" smtClean="0">
                <a:sym typeface="Wingdings"/>
              </a:rPr>
              <a:t>And select “DNA</a:t>
            </a:r>
            <a:r>
              <a:rPr lang="en-US" baseline="0" dirty="0" smtClean="0">
                <a:sym typeface="Wingdings"/>
              </a:rPr>
              <a:t> Strength” from Edge</a:t>
            </a:r>
            <a:endParaRPr lang="en-US" dirty="0" smtClean="0">
              <a:sym typeface="Wingdings"/>
            </a:endParaRPr>
          </a:p>
          <a:p>
            <a:pPr lvl="0"/>
            <a:r>
              <a:rPr lang="en-US" dirty="0" smtClean="0"/>
              <a:t>Click</a:t>
            </a:r>
            <a:r>
              <a:rPr lang="en-US" baseline="0" dirty="0" smtClean="0"/>
              <a:t> on Visualize Clusters to bring up the </a:t>
            </a:r>
            <a:r>
              <a:rPr lang="en-US" baseline="0" dirty="0" err="1" smtClean="0"/>
              <a:t>TreeView</a:t>
            </a:r>
            <a:endParaRPr lang="en-US" baseline="0" dirty="0" smtClean="0"/>
          </a:p>
          <a:p>
            <a:pPr lvl="0"/>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9163" y="1313009"/>
            <a:ext cx="7602427" cy="4971042"/>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39812" y="1068151"/>
            <a:ext cx="4218845" cy="4730756"/>
          </a:xfrm>
          <a:prstGeom prst="rect">
            <a:avLst/>
          </a:prstGeom>
        </p:spPr>
      </p:pic>
      <p:sp>
        <p:nvSpPr>
          <p:cNvPr id="7" name="Title 1"/>
          <p:cNvSpPr txBox="1">
            <a:spLocks/>
          </p:cNvSpPr>
          <p:nvPr/>
        </p:nvSpPr>
        <p:spPr>
          <a:xfrm>
            <a:off x="919163" y="74705"/>
            <a:ext cx="7996237" cy="850900"/>
          </a:xfrm>
          <a:prstGeom prst="rect">
            <a:avLst/>
          </a:prstGeom>
        </p:spPr>
        <p:txBody>
          <a:bodyPr/>
          <a:lstStyle>
            <a:lvl1pPr algn="ctr" rtl="0" eaLnBrk="0" fontAlgn="base" hangingPunct="0">
              <a:spcBef>
                <a:spcPct val="0"/>
              </a:spcBef>
              <a:spcAft>
                <a:spcPct val="0"/>
              </a:spcAft>
              <a:defRPr sz="4000">
                <a:solidFill>
                  <a:schemeClr val="bg1"/>
                </a:solidFill>
                <a:latin typeface="Arial"/>
                <a:ea typeface="ＭＳ Ｐゴシック" charset="0"/>
                <a:cs typeface="ＭＳ Ｐゴシック" charset="0"/>
              </a:defRPr>
            </a:lvl1pPr>
            <a:lvl2pPr algn="ctr" rtl="0" eaLnBrk="0" fontAlgn="base" hangingPunct="0">
              <a:spcBef>
                <a:spcPct val="0"/>
              </a:spcBef>
              <a:spcAft>
                <a:spcPct val="0"/>
              </a:spcAft>
              <a:defRPr sz="4400">
                <a:solidFill>
                  <a:schemeClr val="bg1"/>
                </a:solidFill>
                <a:latin typeface="Times New Roman" pitchFamily="-112" charset="0"/>
                <a:ea typeface="ＭＳ Ｐゴシック" charset="0"/>
                <a:cs typeface="ＭＳ Ｐゴシック" charset="0"/>
              </a:defRPr>
            </a:lvl2pPr>
            <a:lvl3pPr algn="ctr" rtl="0" eaLnBrk="0" fontAlgn="base" hangingPunct="0">
              <a:spcBef>
                <a:spcPct val="0"/>
              </a:spcBef>
              <a:spcAft>
                <a:spcPct val="0"/>
              </a:spcAft>
              <a:defRPr sz="4400">
                <a:solidFill>
                  <a:schemeClr val="bg1"/>
                </a:solidFill>
                <a:latin typeface="Times New Roman" pitchFamily="-112" charset="0"/>
                <a:ea typeface="ＭＳ Ｐゴシック" charset="0"/>
                <a:cs typeface="ＭＳ Ｐゴシック" charset="0"/>
              </a:defRPr>
            </a:lvl3pPr>
            <a:lvl4pPr algn="ctr" rtl="0" eaLnBrk="0" fontAlgn="base" hangingPunct="0">
              <a:spcBef>
                <a:spcPct val="0"/>
              </a:spcBef>
              <a:spcAft>
                <a:spcPct val="0"/>
              </a:spcAft>
              <a:defRPr sz="4400">
                <a:solidFill>
                  <a:schemeClr val="bg1"/>
                </a:solidFill>
                <a:latin typeface="Times New Roman" pitchFamily="-112" charset="0"/>
                <a:ea typeface="ＭＳ Ｐゴシック" charset="0"/>
                <a:cs typeface="ＭＳ Ｐゴシック" charset="0"/>
              </a:defRPr>
            </a:lvl4pPr>
            <a:lvl5pPr algn="ctr" rtl="0" eaLnBrk="0" fontAlgn="base" hangingPunct="0">
              <a:spcBef>
                <a:spcPct val="0"/>
              </a:spcBef>
              <a:spcAft>
                <a:spcPct val="0"/>
              </a:spcAft>
              <a:defRPr sz="4400">
                <a:solidFill>
                  <a:schemeClr val="bg1"/>
                </a:solidFill>
                <a:latin typeface="Times New Roman" pitchFamily="-112" charset="0"/>
                <a:ea typeface="ＭＳ Ｐゴシック" charset="0"/>
                <a:cs typeface="ＭＳ Ｐゴシック" charset="0"/>
              </a:defRPr>
            </a:lvl5pPr>
            <a:lvl6pPr marL="457200" algn="ctr" rtl="0" eaLnBrk="1" fontAlgn="base" hangingPunct="1">
              <a:spcBef>
                <a:spcPct val="0"/>
              </a:spcBef>
              <a:spcAft>
                <a:spcPct val="0"/>
              </a:spcAft>
              <a:defRPr sz="4400">
                <a:solidFill>
                  <a:schemeClr val="bg1"/>
                </a:solidFill>
                <a:latin typeface="Times New Roman" pitchFamily="-112" charset="0"/>
              </a:defRPr>
            </a:lvl6pPr>
            <a:lvl7pPr marL="914400" algn="ctr" rtl="0" eaLnBrk="1" fontAlgn="base" hangingPunct="1">
              <a:spcBef>
                <a:spcPct val="0"/>
              </a:spcBef>
              <a:spcAft>
                <a:spcPct val="0"/>
              </a:spcAft>
              <a:defRPr sz="4400">
                <a:solidFill>
                  <a:schemeClr val="bg1"/>
                </a:solidFill>
                <a:latin typeface="Times New Roman" pitchFamily="-112" charset="0"/>
              </a:defRPr>
            </a:lvl7pPr>
            <a:lvl8pPr marL="1371600" algn="ctr" rtl="0" eaLnBrk="1" fontAlgn="base" hangingPunct="1">
              <a:spcBef>
                <a:spcPct val="0"/>
              </a:spcBef>
              <a:spcAft>
                <a:spcPct val="0"/>
              </a:spcAft>
              <a:defRPr sz="4400">
                <a:solidFill>
                  <a:schemeClr val="bg1"/>
                </a:solidFill>
                <a:latin typeface="Times New Roman" pitchFamily="-112" charset="0"/>
              </a:defRPr>
            </a:lvl8pPr>
            <a:lvl9pPr marL="1828800" algn="ctr" rtl="0" eaLnBrk="1" fontAlgn="base" hangingPunct="1">
              <a:spcBef>
                <a:spcPct val="0"/>
              </a:spcBef>
              <a:spcAft>
                <a:spcPct val="0"/>
              </a:spcAft>
              <a:defRPr sz="4400">
                <a:solidFill>
                  <a:schemeClr val="bg1"/>
                </a:solidFill>
                <a:latin typeface="Times New Roman" pitchFamily="-112" charset="0"/>
              </a:defRPr>
            </a:lvl9pPr>
          </a:lstStyle>
          <a:p>
            <a:r>
              <a:rPr lang="en-US" sz="4400" b="1" smtClean="0"/>
              <a:t>Protein Complexes</a:t>
            </a:r>
            <a:endParaRPr lang="en-US" sz="4400" b="1" dirty="0"/>
          </a:p>
        </p:txBody>
      </p:sp>
    </p:spTree>
    <p:extLst>
      <p:ext uri="{BB962C8B-B14F-4D97-AF65-F5344CB8AC3E}">
        <p14:creationId xmlns:p14="http://schemas.microsoft.com/office/powerpoint/2010/main" val="4201786826"/>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par>
                          <p:cTn id="7" fill="hold">
                            <p:stCondLst>
                              <p:cond delay="0"/>
                            </p:stCondLst>
                            <p:childTnLst>
                              <p:par>
                                <p:cTn id="8" presetID="9" presetClass="entr" presetSubtype="0" fill="hold" nodeType="after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dissolv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 Placeholder 2"/>
          <p:cNvSpPr>
            <a:spLocks noGrp="1"/>
          </p:cNvSpPr>
          <p:nvPr>
            <p:ph type="body" idx="1"/>
          </p:nvPr>
        </p:nvSpPr>
        <p:spPr/>
        <p:txBody>
          <a:bodyPr>
            <a:normAutofit fontScale="92500" lnSpcReduction="20000"/>
          </a:bodyPr>
          <a:lstStyle/>
          <a:p>
            <a:r>
              <a:rPr lang="en-US" dirty="0" smtClean="0"/>
              <a:t>Now</a:t>
            </a:r>
            <a:r>
              <a:rPr lang="en-US" baseline="0" dirty="0" smtClean="0"/>
              <a:t> that we have PPI clusters, we can explore some</a:t>
            </a:r>
            <a:r>
              <a:rPr lang="en-US" dirty="0" smtClean="0"/>
              <a:t> EMAP data</a:t>
            </a:r>
          </a:p>
          <a:p>
            <a:r>
              <a:rPr lang="en-US" dirty="0" smtClean="0"/>
              <a:t>Select the “DNA and Tran…” network</a:t>
            </a:r>
          </a:p>
          <a:p>
            <a:r>
              <a:rPr lang="en-US" dirty="0" smtClean="0"/>
              <a:t>Now perform a hierarchical cluster</a:t>
            </a:r>
          </a:p>
          <a:p>
            <a:pPr lvl="1"/>
            <a:r>
              <a:rPr lang="en-US" dirty="0" err="1" smtClean="0"/>
              <a:t>Apps</a:t>
            </a:r>
            <a:r>
              <a:rPr lang="en-US" dirty="0" err="1" smtClean="0">
                <a:sym typeface="Wingdings"/>
              </a:rPr>
              <a:t>ClusterHierarchical</a:t>
            </a:r>
            <a:r>
              <a:rPr lang="en-US" dirty="0" smtClean="0">
                <a:sym typeface="Wingdings"/>
              </a:rPr>
              <a:t> Cluster</a:t>
            </a:r>
          </a:p>
          <a:p>
            <a:pPr lvl="0"/>
            <a:r>
              <a:rPr lang="en-US" dirty="0" smtClean="0"/>
              <a:t>Click</a:t>
            </a:r>
            <a:r>
              <a:rPr lang="en-US" baseline="0" dirty="0" smtClean="0"/>
              <a:t> on Visualize Clusters to bring up the </a:t>
            </a:r>
            <a:r>
              <a:rPr lang="en-US" baseline="0" dirty="0" err="1" smtClean="0"/>
              <a:t>TreeView</a:t>
            </a:r>
            <a:endParaRPr lang="en-US" baseline="0" dirty="0" smtClean="0"/>
          </a:p>
          <a:p>
            <a:pPr lvl="0"/>
            <a:r>
              <a:rPr lang="en-US" baseline="0" dirty="0" smtClean="0"/>
              <a:t>Select your PPI clustered network in Cytoscape</a:t>
            </a:r>
          </a:p>
          <a:p>
            <a:pPr lvl="0"/>
            <a:r>
              <a:rPr lang="en-US" baseline="0" dirty="0" smtClean="0"/>
              <a:t>Search for GIM5 and select the entire cluster</a:t>
            </a:r>
          </a:p>
          <a:p>
            <a:pPr lvl="1"/>
            <a:r>
              <a:rPr lang="en-US" dirty="0" smtClean="0"/>
              <a:t>Note how the proteins</a:t>
            </a:r>
            <a:r>
              <a:rPr lang="en-US" baseline="0" dirty="0" smtClean="0"/>
              <a:t> in </a:t>
            </a:r>
            <a:r>
              <a:rPr lang="en-US" baseline="0" dirty="0" err="1" smtClean="0"/>
              <a:t>TreeView</a:t>
            </a:r>
            <a:r>
              <a:rPr lang="en-US" baseline="0" dirty="0" smtClean="0"/>
              <a:t> highlight</a:t>
            </a:r>
          </a:p>
          <a:p>
            <a:pPr lvl="1"/>
            <a:r>
              <a:rPr lang="en-US" baseline="0" dirty="0" smtClean="0"/>
              <a:t>Note that BUD27 doesn’t cluster very well in EMAP</a:t>
            </a:r>
          </a:p>
          <a:p>
            <a:pPr lvl="1"/>
            <a:r>
              <a:rPr lang="en-US" baseline="0" dirty="0" smtClean="0"/>
              <a:t>Deselect BUD27 edge</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7719" y="997928"/>
            <a:ext cx="7282452" cy="5445928"/>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9922" y="3147823"/>
            <a:ext cx="5344602" cy="3475429"/>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62417" y="997928"/>
            <a:ext cx="4431379" cy="3315246"/>
          </a:xfrm>
          <a:prstGeom prst="rect">
            <a:avLst/>
          </a:prstGeom>
        </p:spPr>
      </p:pic>
      <p:sp>
        <p:nvSpPr>
          <p:cNvPr id="9" name="Title 1"/>
          <p:cNvSpPr txBox="1">
            <a:spLocks/>
          </p:cNvSpPr>
          <p:nvPr/>
        </p:nvSpPr>
        <p:spPr>
          <a:xfrm>
            <a:off x="919163" y="74705"/>
            <a:ext cx="7996237" cy="850900"/>
          </a:xfrm>
          <a:prstGeom prst="rect">
            <a:avLst/>
          </a:prstGeom>
        </p:spPr>
        <p:txBody>
          <a:bodyPr/>
          <a:lstStyle>
            <a:lvl1pPr algn="ctr" rtl="0" eaLnBrk="0" fontAlgn="base" hangingPunct="0">
              <a:spcBef>
                <a:spcPct val="0"/>
              </a:spcBef>
              <a:spcAft>
                <a:spcPct val="0"/>
              </a:spcAft>
              <a:defRPr sz="4000">
                <a:solidFill>
                  <a:schemeClr val="bg1"/>
                </a:solidFill>
                <a:latin typeface="Arial"/>
                <a:ea typeface="ＭＳ Ｐゴシック" charset="0"/>
                <a:cs typeface="ＭＳ Ｐゴシック" charset="0"/>
              </a:defRPr>
            </a:lvl1pPr>
            <a:lvl2pPr algn="ctr" rtl="0" eaLnBrk="0" fontAlgn="base" hangingPunct="0">
              <a:spcBef>
                <a:spcPct val="0"/>
              </a:spcBef>
              <a:spcAft>
                <a:spcPct val="0"/>
              </a:spcAft>
              <a:defRPr sz="4400">
                <a:solidFill>
                  <a:schemeClr val="bg1"/>
                </a:solidFill>
                <a:latin typeface="Times New Roman" pitchFamily="-112" charset="0"/>
                <a:ea typeface="ＭＳ Ｐゴシック" charset="0"/>
                <a:cs typeface="ＭＳ Ｐゴシック" charset="0"/>
              </a:defRPr>
            </a:lvl2pPr>
            <a:lvl3pPr algn="ctr" rtl="0" eaLnBrk="0" fontAlgn="base" hangingPunct="0">
              <a:spcBef>
                <a:spcPct val="0"/>
              </a:spcBef>
              <a:spcAft>
                <a:spcPct val="0"/>
              </a:spcAft>
              <a:defRPr sz="4400">
                <a:solidFill>
                  <a:schemeClr val="bg1"/>
                </a:solidFill>
                <a:latin typeface="Times New Roman" pitchFamily="-112" charset="0"/>
                <a:ea typeface="ＭＳ Ｐゴシック" charset="0"/>
                <a:cs typeface="ＭＳ Ｐゴシック" charset="0"/>
              </a:defRPr>
            </a:lvl3pPr>
            <a:lvl4pPr algn="ctr" rtl="0" eaLnBrk="0" fontAlgn="base" hangingPunct="0">
              <a:spcBef>
                <a:spcPct val="0"/>
              </a:spcBef>
              <a:spcAft>
                <a:spcPct val="0"/>
              </a:spcAft>
              <a:defRPr sz="4400">
                <a:solidFill>
                  <a:schemeClr val="bg1"/>
                </a:solidFill>
                <a:latin typeface="Times New Roman" pitchFamily="-112" charset="0"/>
                <a:ea typeface="ＭＳ Ｐゴシック" charset="0"/>
                <a:cs typeface="ＭＳ Ｐゴシック" charset="0"/>
              </a:defRPr>
            </a:lvl4pPr>
            <a:lvl5pPr algn="ctr" rtl="0" eaLnBrk="0" fontAlgn="base" hangingPunct="0">
              <a:spcBef>
                <a:spcPct val="0"/>
              </a:spcBef>
              <a:spcAft>
                <a:spcPct val="0"/>
              </a:spcAft>
              <a:defRPr sz="4400">
                <a:solidFill>
                  <a:schemeClr val="bg1"/>
                </a:solidFill>
                <a:latin typeface="Times New Roman" pitchFamily="-112" charset="0"/>
                <a:ea typeface="ＭＳ Ｐゴシック" charset="0"/>
                <a:cs typeface="ＭＳ Ｐゴシック" charset="0"/>
              </a:defRPr>
            </a:lvl5pPr>
            <a:lvl6pPr marL="457200" algn="ctr" rtl="0" eaLnBrk="1" fontAlgn="base" hangingPunct="1">
              <a:spcBef>
                <a:spcPct val="0"/>
              </a:spcBef>
              <a:spcAft>
                <a:spcPct val="0"/>
              </a:spcAft>
              <a:defRPr sz="4400">
                <a:solidFill>
                  <a:schemeClr val="bg1"/>
                </a:solidFill>
                <a:latin typeface="Times New Roman" pitchFamily="-112" charset="0"/>
              </a:defRPr>
            </a:lvl6pPr>
            <a:lvl7pPr marL="914400" algn="ctr" rtl="0" eaLnBrk="1" fontAlgn="base" hangingPunct="1">
              <a:spcBef>
                <a:spcPct val="0"/>
              </a:spcBef>
              <a:spcAft>
                <a:spcPct val="0"/>
              </a:spcAft>
              <a:defRPr sz="4400">
                <a:solidFill>
                  <a:schemeClr val="bg1"/>
                </a:solidFill>
                <a:latin typeface="Times New Roman" pitchFamily="-112" charset="0"/>
              </a:defRPr>
            </a:lvl7pPr>
            <a:lvl8pPr marL="1371600" algn="ctr" rtl="0" eaLnBrk="1" fontAlgn="base" hangingPunct="1">
              <a:spcBef>
                <a:spcPct val="0"/>
              </a:spcBef>
              <a:spcAft>
                <a:spcPct val="0"/>
              </a:spcAft>
              <a:defRPr sz="4400">
                <a:solidFill>
                  <a:schemeClr val="bg1"/>
                </a:solidFill>
                <a:latin typeface="Times New Roman" pitchFamily="-112" charset="0"/>
              </a:defRPr>
            </a:lvl8pPr>
            <a:lvl9pPr marL="1828800" algn="ctr" rtl="0" eaLnBrk="1" fontAlgn="base" hangingPunct="1">
              <a:spcBef>
                <a:spcPct val="0"/>
              </a:spcBef>
              <a:spcAft>
                <a:spcPct val="0"/>
              </a:spcAft>
              <a:defRPr sz="4400">
                <a:solidFill>
                  <a:schemeClr val="bg1"/>
                </a:solidFill>
                <a:latin typeface="Times New Roman" pitchFamily="-112" charset="0"/>
              </a:defRPr>
            </a:lvl9pPr>
          </a:lstStyle>
          <a:p>
            <a:r>
              <a:rPr lang="en-US" sz="4400" b="1" smtClean="0"/>
              <a:t>Protein Complexes</a:t>
            </a:r>
            <a:endParaRPr lang="en-US" sz="4400" b="1" dirty="0"/>
          </a:p>
        </p:txBody>
      </p:sp>
    </p:spTree>
    <p:extLst>
      <p:ext uri="{BB962C8B-B14F-4D97-AF65-F5344CB8AC3E}">
        <p14:creationId xmlns:p14="http://schemas.microsoft.com/office/powerpoint/2010/main" val="2828724928"/>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nodeType="clickEffect">
                                  <p:stCondLst>
                                    <p:cond delay="0"/>
                                  </p:stCondLst>
                                  <p:childTnLst>
                                    <p:animEffect transition="out" filter="dissolve">
                                      <p:cBhvr>
                                        <p:cTn id="11" dur="500"/>
                                        <p:tgtEl>
                                          <p:spTgt spid="7"/>
                                        </p:tgtEl>
                                      </p:cBhvr>
                                    </p:animEffect>
                                    <p:set>
                                      <p:cBhvr>
                                        <p:cTn id="12" dur="1" fill="hold">
                                          <p:stCondLst>
                                            <p:cond delay="499"/>
                                          </p:stCondLst>
                                        </p:cTn>
                                        <p:tgtEl>
                                          <p:spTgt spid="7"/>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nodeType="click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dissolve">
                                      <p:cBhvr>
                                        <p:cTn id="29" dur="500"/>
                                        <p:tgtEl>
                                          <p:spTgt spid="4"/>
                                        </p:tgtEl>
                                      </p:cBhvr>
                                    </p:animEffect>
                                  </p:childTnLst>
                                </p:cTn>
                              </p:par>
                              <p:par>
                                <p:cTn id="30" presetID="9" presetClass="entr" presetSubtype="0" fill="hold" nodeType="with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dissolve">
                                      <p:cBhvr>
                                        <p:cTn id="3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30" name="Picture 6" descr="D:\projects-local\Conferences\2014_Capetown\2014 Cytoscape 3.1 Tutorial\pictures\apps_structurealBio.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5057" y="2762197"/>
            <a:ext cx="5099050" cy="3187700"/>
          </a:xfrm>
          <a:prstGeom prst="rect">
            <a:avLst/>
          </a:prstGeom>
          <a:noFill/>
          <a:extLst>
            <a:ext uri="{909E8E84-426E-40dd-AFC4-6F175D3DCCD1}">
              <a14:hiddenFill xmlns:a14="http://schemas.microsoft.com/office/drawing/2010/main">
                <a:solidFill>
                  <a:srgbClr val="FFFFFF"/>
                </a:solidFill>
              </a14:hiddenFill>
            </a:ext>
          </a:extLst>
        </p:spPr>
      </p:pic>
      <p:sp>
        <p:nvSpPr>
          <p:cNvPr id="3" name="Text Placeholder 2"/>
          <p:cNvSpPr>
            <a:spLocks noGrp="1"/>
          </p:cNvSpPr>
          <p:nvPr>
            <p:ph type="body" idx="1"/>
          </p:nvPr>
        </p:nvSpPr>
        <p:spPr/>
        <p:txBody>
          <a:bodyPr/>
          <a:lstStyle/>
          <a:p>
            <a:r>
              <a:rPr lang="en-US" sz="2800" dirty="0" smtClean="0"/>
              <a:t>Cytoscape apps: structureViz2, RINalyzer, </a:t>
            </a:r>
            <a:r>
              <a:rPr lang="en-US" sz="2800" dirty="0" err="1" smtClean="0"/>
              <a:t>cddApp</a:t>
            </a:r>
            <a:r>
              <a:rPr lang="en-US" sz="2800" dirty="0" smtClean="0"/>
              <a:t>, chemViz2</a:t>
            </a:r>
          </a:p>
          <a:p>
            <a:r>
              <a:rPr lang="en-US" sz="2800" dirty="0"/>
              <a:t>Load </a:t>
            </a:r>
            <a:r>
              <a:rPr lang="en-US" sz="2800" b="1" dirty="0" err="1" smtClean="0"/>
              <a:t>pte.xgmml</a:t>
            </a:r>
            <a:endParaRPr lang="en-US" sz="2800" b="1" dirty="0" smtClean="0"/>
          </a:p>
          <a:p>
            <a:pPr lvl="1"/>
            <a:r>
              <a:rPr lang="en-US" sz="2400" dirty="0" smtClean="0"/>
              <a:t>Protein similarity network of the Phosphotriesterases family</a:t>
            </a:r>
          </a:p>
          <a:p>
            <a:r>
              <a:rPr lang="en-US" sz="2800" dirty="0" smtClean="0"/>
              <a:t>Open the structure 1EZ2 in Chimera and explore it</a:t>
            </a:r>
          </a:p>
          <a:p>
            <a:pPr lvl="1"/>
            <a:r>
              <a:rPr lang="en-US" sz="2400" dirty="0" smtClean="0"/>
              <a:t>Select nodes and invoke the node’s context menu </a:t>
            </a:r>
            <a:r>
              <a:rPr lang="en-US" sz="2400" b="1" dirty="0" smtClean="0"/>
              <a:t>Apps→ structureViz→ Open </a:t>
            </a:r>
            <a:r>
              <a:rPr lang="en-US" sz="2400" b="1" dirty="0"/>
              <a:t>Structures for Node(s</a:t>
            </a:r>
            <a:r>
              <a:rPr lang="en-US" sz="2400" b="1" dirty="0" smtClean="0"/>
              <a:t>)</a:t>
            </a:r>
            <a:endParaRPr lang="en-US" sz="2400" dirty="0" smtClean="0"/>
          </a:p>
          <a:p>
            <a:pPr lvl="1"/>
            <a:r>
              <a:rPr lang="en-US" sz="2400" dirty="0"/>
              <a:t>Use the Molecular Structure </a:t>
            </a:r>
            <a:r>
              <a:rPr lang="en-US" sz="2400" dirty="0" smtClean="0"/>
              <a:t>Navigator to enhance the display</a:t>
            </a:r>
          </a:p>
          <a:p>
            <a:r>
              <a:rPr lang="en-US" sz="2800" dirty="0" smtClean="0"/>
              <a:t>Create a residue interaction network</a:t>
            </a:r>
          </a:p>
          <a:p>
            <a:pPr lvl="1"/>
            <a:r>
              <a:rPr lang="en-US" sz="2400" dirty="0" smtClean="0"/>
              <a:t>Select residues in the structure and </a:t>
            </a:r>
            <a:r>
              <a:rPr lang="en-US" sz="2400" dirty="0"/>
              <a:t>use the top menu bar </a:t>
            </a:r>
            <a:r>
              <a:rPr lang="en-US" sz="2400" b="1" dirty="0"/>
              <a:t>Chimera</a:t>
            </a:r>
            <a:r>
              <a:rPr lang="en-US" sz="2400" b="1" dirty="0" smtClean="0"/>
              <a:t>→ Residue </a:t>
            </a:r>
            <a:r>
              <a:rPr lang="en-US" sz="2400" b="1" dirty="0"/>
              <a:t>network generation menu</a:t>
            </a:r>
          </a:p>
        </p:txBody>
      </p:sp>
      <p:pic>
        <p:nvPicPr>
          <p:cNvPr id="1029" name="Picture 5" descr="D:\projects-local\Conferences\2014_Capetown\2014 Cytoscape 3.1 Tutorial\pictures\pte-network.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8691" y="1359138"/>
            <a:ext cx="6252020" cy="507306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919163" y="76200"/>
            <a:ext cx="7996237" cy="850900"/>
          </a:xfrm>
        </p:spPr>
        <p:txBody>
          <a:bodyPr/>
          <a:lstStyle/>
          <a:p>
            <a:r>
              <a:rPr lang="en-US" sz="4400" b="1" dirty="0" smtClean="0"/>
              <a:t>From Networks to Structures</a:t>
            </a:r>
            <a:endParaRPr lang="en-US" sz="4400" b="1" dirty="0"/>
          </a:p>
        </p:txBody>
      </p:sp>
      <p:pic>
        <p:nvPicPr>
          <p:cNvPr id="1026" name="Picture 2" descr="D:\projects-local\Conferences\2014_Capetown\2014 Cytoscape 3.1 Tutorial\pictures\1EZ2-initial-selected.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9163" y="1527704"/>
            <a:ext cx="7790838" cy="4735936"/>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D:\projects-local\Conferences\2014_Capetown\2014 Cytoscape 3.1 Tutorial\pictures\1ez2RIN.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1642" y="1971357"/>
            <a:ext cx="8126118" cy="429228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D:\projects-local\Conferences\2014_Capetown\2014 Cytoscape 3.1 Tutorial\pictures\RainbowRibbon.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18155" y="1841447"/>
            <a:ext cx="3930650" cy="4108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388389"/>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030"/>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2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1029"/>
                                        </p:tgtEl>
                                        <p:attrNameLst>
                                          <p:attrName>style.visibility</p:attrName>
                                        </p:attrNameLst>
                                      </p:cBhvr>
                                      <p:to>
                                        <p:strVal val="hidden"/>
                                      </p:to>
                                    </p:set>
                                  </p:childTnLst>
                                </p:cTn>
                              </p:par>
                              <p:par>
                                <p:cTn id="19" presetID="1" presetClass="entr" presetSubtype="0" fill="hold"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2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0"/>
                                          </p:stCondLst>
                                        </p:cTn>
                                        <p:tgtEl>
                                          <p:spTgt spid="1026"/>
                                        </p:tgtEl>
                                        <p:attrNameLst>
                                          <p:attrName>style.visibility</p:attrName>
                                        </p:attrNameLst>
                                      </p:cBhvr>
                                      <p:to>
                                        <p:strVal val="hidden"/>
                                      </p:to>
                                    </p:set>
                                  </p:childTnLst>
                                </p:cTn>
                              </p:par>
                              <p:par>
                                <p:cTn id="31" presetID="1" presetClass="entr" presetSubtype="0" fill="hold" nodeType="withEffect">
                                  <p:stCondLst>
                                    <p:cond delay="0"/>
                                  </p:stCondLst>
                                  <p:childTnLst>
                                    <p:set>
                                      <p:cBhvr>
                                        <p:cTn id="3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02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xit" presetSubtype="0" fill="hold" nodeType="clickEffect">
                                  <p:stCondLst>
                                    <p:cond delay="0"/>
                                  </p:stCondLst>
                                  <p:childTnLst>
                                    <p:set>
                                      <p:cBhvr>
                                        <p:cTn id="40" dur="1" fill="hold">
                                          <p:stCondLst>
                                            <p:cond delay="0"/>
                                          </p:stCondLst>
                                        </p:cTn>
                                        <p:tgtEl>
                                          <p:spTgt spid="1028"/>
                                        </p:tgtEl>
                                        <p:attrNameLst>
                                          <p:attrName>style.visibility</p:attrName>
                                        </p:attrNameLst>
                                      </p:cBhvr>
                                      <p:to>
                                        <p:strVal val="hidden"/>
                                      </p:to>
                                    </p:set>
                                  </p:childTnLst>
                                </p:cTn>
                              </p:par>
                              <p:par>
                                <p:cTn id="41" presetID="1" presetClass="entr" presetSubtype="0" fill="hold" nodeType="with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10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919163" y="36285"/>
            <a:ext cx="7996237" cy="850900"/>
          </a:xfrm>
        </p:spPr>
        <p:txBody>
          <a:bodyPr/>
          <a:lstStyle/>
          <a:p>
            <a:r>
              <a:rPr lang="en-US" sz="4400" b="1" dirty="0" smtClean="0"/>
              <a:t>Questions</a:t>
            </a:r>
            <a:r>
              <a:rPr lang="en-US" dirty="0" smtClean="0"/>
              <a:t>?</a:t>
            </a:r>
            <a:endParaRPr lang="en-US" dirty="0"/>
          </a:p>
        </p:txBody>
      </p:sp>
      <p:sp>
        <p:nvSpPr>
          <p:cNvPr id="3" name="Text Placeholder 2"/>
          <p:cNvSpPr>
            <a:spLocks noGrp="1"/>
          </p:cNvSpPr>
          <p:nvPr>
            <p:ph type="body" idx="1"/>
          </p:nvPr>
        </p:nvSpPr>
        <p:spPr/>
        <p:txBody>
          <a:bodyPr/>
          <a:lstStyle/>
          <a:p>
            <a:r>
              <a:rPr lang="en-US" dirty="0" smtClean="0">
                <a:latin typeface="Arial"/>
                <a:cs typeface="Arial"/>
                <a:hlinkClick r:id="rId2"/>
              </a:rPr>
              <a:t>scooter@cgl.ucsf.edu</a:t>
            </a:r>
            <a:endParaRPr lang="en-US" dirty="0" smtClean="0">
              <a:latin typeface="Arial"/>
              <a:cs typeface="Arial"/>
            </a:endParaRPr>
          </a:p>
          <a:p>
            <a:r>
              <a:rPr lang="en-US" dirty="0" smtClean="0">
                <a:latin typeface="Arial"/>
                <a:cs typeface="Arial"/>
                <a:hlinkClick r:id="rId3"/>
              </a:rPr>
              <a:t>cytoscape-helpdesk@googlegroups.com</a:t>
            </a:r>
            <a:endParaRPr lang="en-US" smtClean="0">
              <a:latin typeface="Arial"/>
              <a:cs typeface="Arial"/>
            </a:endParaRPr>
          </a:p>
          <a:p>
            <a:endParaRPr lang="en-US" dirty="0">
              <a:latin typeface="Arial"/>
              <a:cs typeface="Arial"/>
            </a:endParaRPr>
          </a:p>
        </p:txBody>
      </p:sp>
    </p:spTree>
    <p:extLst>
      <p:ext uri="{BB962C8B-B14F-4D97-AF65-F5344CB8AC3E}">
        <p14:creationId xmlns:p14="http://schemas.microsoft.com/office/powerpoint/2010/main" val="621679619"/>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Title 1"/>
          <p:cNvSpPr>
            <a:spLocks noGrp="1"/>
          </p:cNvSpPr>
          <p:nvPr>
            <p:ph type="title"/>
          </p:nvPr>
        </p:nvSpPr>
        <p:spPr>
          <a:xfrm>
            <a:off x="919163" y="44823"/>
            <a:ext cx="7996237" cy="850900"/>
          </a:xfrm>
        </p:spPr>
        <p:txBody>
          <a:bodyPr/>
          <a:lstStyle/>
          <a:p>
            <a:pPr eaLnBrk="1" hangingPunct="1"/>
            <a:r>
              <a:rPr lang="en-US" sz="5400" b="1" dirty="0">
                <a:latin typeface="Arial"/>
                <a:cs typeface="Arial"/>
              </a:rPr>
              <a:t>Installation</a:t>
            </a:r>
          </a:p>
        </p:txBody>
      </p:sp>
      <p:sp>
        <p:nvSpPr>
          <p:cNvPr id="7170" name="Content Placeholder 2"/>
          <p:cNvSpPr>
            <a:spLocks noGrp="1"/>
          </p:cNvSpPr>
          <p:nvPr>
            <p:ph idx="1"/>
          </p:nvPr>
        </p:nvSpPr>
        <p:spPr/>
        <p:txBody>
          <a:bodyPr/>
          <a:lstStyle/>
          <a:p>
            <a:pPr eaLnBrk="1" hangingPunct="1"/>
            <a:r>
              <a:rPr lang="en-US" dirty="0" smtClean="0">
                <a:latin typeface="Times New Roman" charset="0"/>
              </a:rPr>
              <a:t>How many have installed:</a:t>
            </a:r>
          </a:p>
          <a:p>
            <a:pPr lvl="1" eaLnBrk="1" hangingPunct="1"/>
            <a:r>
              <a:rPr lang="en-US" dirty="0" smtClean="0">
                <a:latin typeface="Times New Roman" charset="0"/>
              </a:rPr>
              <a:t>Cytoscape 3.4.0</a:t>
            </a:r>
          </a:p>
          <a:p>
            <a:pPr lvl="1" eaLnBrk="1" hangingPunct="1"/>
            <a:r>
              <a:rPr lang="en-US" dirty="0" smtClean="0">
                <a:latin typeface="Times New Roman" charset="0"/>
              </a:rPr>
              <a:t>Apps:</a:t>
            </a:r>
          </a:p>
          <a:p>
            <a:pPr lvl="2" eaLnBrk="1" hangingPunct="1"/>
            <a:r>
              <a:rPr lang="en-US" dirty="0" smtClean="0">
                <a:latin typeface="Times New Roman" charset="0"/>
              </a:rPr>
              <a:t>Omics Analysis Collection</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3" cstate="print"/>
          <a:srcRect/>
          <a:stretch>
            <a:fillRect/>
          </a:stretch>
        </p:blipFill>
        <p:spPr bwMode="auto">
          <a:xfrm>
            <a:off x="5754797" y="1336817"/>
            <a:ext cx="3389203" cy="3848100"/>
          </a:xfrm>
          <a:prstGeom prst="rect">
            <a:avLst/>
          </a:prstGeom>
          <a:noFill/>
        </p:spPr>
      </p:pic>
      <p:sp>
        <p:nvSpPr>
          <p:cNvPr id="2" name="Title 1"/>
          <p:cNvSpPr>
            <a:spLocks noGrp="1"/>
          </p:cNvSpPr>
          <p:nvPr>
            <p:ph type="title"/>
          </p:nvPr>
        </p:nvSpPr>
        <p:spPr>
          <a:xfrm>
            <a:off x="973886" y="80268"/>
            <a:ext cx="7866062" cy="755461"/>
          </a:xfrm>
        </p:spPr>
        <p:txBody>
          <a:bodyPr/>
          <a:lstStyle/>
          <a:p>
            <a:r>
              <a:rPr lang="en-US" sz="4400" b="1" dirty="0" smtClean="0"/>
              <a:t>Why Networks?</a:t>
            </a:r>
            <a:endParaRPr lang="en-US" sz="4400" b="1" dirty="0"/>
          </a:p>
        </p:txBody>
      </p:sp>
      <p:sp>
        <p:nvSpPr>
          <p:cNvPr id="3" name="Content Placeholder 2"/>
          <p:cNvSpPr>
            <a:spLocks noGrp="1"/>
          </p:cNvSpPr>
          <p:nvPr>
            <p:ph idx="1"/>
          </p:nvPr>
        </p:nvSpPr>
        <p:spPr>
          <a:xfrm>
            <a:off x="427157" y="1091238"/>
            <a:ext cx="6894021" cy="6095464"/>
          </a:xfrm>
        </p:spPr>
        <p:txBody>
          <a:bodyPr>
            <a:noAutofit/>
          </a:bodyPr>
          <a:lstStyle/>
          <a:p>
            <a:pPr>
              <a:buFont typeface="Arial" pitchFamily="34" charset="0"/>
              <a:buChar char="•"/>
            </a:pPr>
            <a:r>
              <a:rPr lang="en-US" sz="2400" b="1" dirty="0" smtClean="0">
                <a:latin typeface="Arial"/>
                <a:cs typeface="Arial"/>
              </a:rPr>
              <a:t>Networks are…</a:t>
            </a:r>
          </a:p>
          <a:p>
            <a:pPr lvl="1">
              <a:buFont typeface="Arial" pitchFamily="34" charset="0"/>
              <a:buChar char="•"/>
            </a:pPr>
            <a:r>
              <a:rPr lang="en-US" sz="2000" dirty="0" smtClean="0">
                <a:latin typeface="Arial"/>
                <a:cs typeface="Arial"/>
              </a:rPr>
              <a:t>Commonly understood</a:t>
            </a:r>
          </a:p>
          <a:p>
            <a:pPr lvl="1">
              <a:buFont typeface="Arial" pitchFamily="34" charset="0"/>
              <a:buChar char="•"/>
            </a:pPr>
            <a:r>
              <a:rPr lang="en-US" sz="2000" dirty="0" smtClean="0">
                <a:latin typeface="Arial"/>
                <a:cs typeface="Arial"/>
              </a:rPr>
              <a:t>Structured to reduce complexity</a:t>
            </a:r>
          </a:p>
          <a:p>
            <a:pPr lvl="1">
              <a:buFont typeface="Arial" pitchFamily="34" charset="0"/>
              <a:buChar char="•"/>
            </a:pPr>
            <a:r>
              <a:rPr lang="en-US" sz="2000" dirty="0" smtClean="0">
                <a:latin typeface="Arial"/>
                <a:cs typeface="Arial"/>
              </a:rPr>
              <a:t>More efficient than tables</a:t>
            </a:r>
          </a:p>
          <a:p>
            <a:pPr marL="457200" lvl="1" indent="0">
              <a:buNone/>
            </a:pPr>
            <a:endParaRPr lang="en-US" sz="1200" dirty="0" smtClean="0">
              <a:latin typeface="Arial"/>
              <a:cs typeface="Arial"/>
            </a:endParaRPr>
          </a:p>
          <a:p>
            <a:pPr>
              <a:buFont typeface="Arial" pitchFamily="34" charset="0"/>
              <a:buChar char="•"/>
            </a:pPr>
            <a:r>
              <a:rPr lang="en-US" sz="2400" b="1" dirty="0" smtClean="0">
                <a:latin typeface="Arial"/>
                <a:cs typeface="Arial"/>
              </a:rPr>
              <a:t>Network tools allow… </a:t>
            </a:r>
          </a:p>
          <a:p>
            <a:pPr marL="457200" lvl="1" indent="0">
              <a:buNone/>
            </a:pPr>
            <a:r>
              <a:rPr lang="en-US" sz="2000" u="sng" dirty="0" smtClean="0">
                <a:latin typeface="Arial"/>
                <a:cs typeface="Arial"/>
              </a:rPr>
              <a:t>Analysis</a:t>
            </a:r>
            <a:r>
              <a:rPr lang="en-US" sz="2000" dirty="0" smtClean="0">
                <a:latin typeface="Arial"/>
                <a:cs typeface="Arial"/>
              </a:rPr>
              <a:t> </a:t>
            </a:r>
          </a:p>
          <a:p>
            <a:pPr lvl="2">
              <a:buFont typeface="Arial" pitchFamily="34" charset="0"/>
              <a:buChar char="•"/>
            </a:pPr>
            <a:r>
              <a:rPr lang="en-US" sz="2000" dirty="0" smtClean="0">
                <a:latin typeface="Arial"/>
                <a:cs typeface="Arial"/>
              </a:rPr>
              <a:t>Characterize network properties</a:t>
            </a:r>
          </a:p>
          <a:p>
            <a:pPr lvl="2">
              <a:buFont typeface="Arial" pitchFamily="34" charset="0"/>
              <a:buChar char="•"/>
            </a:pPr>
            <a:r>
              <a:rPr lang="en-US" sz="2000" dirty="0" smtClean="0">
                <a:latin typeface="Arial"/>
                <a:cs typeface="Arial"/>
              </a:rPr>
              <a:t>Identify hubs and subnets</a:t>
            </a:r>
          </a:p>
          <a:p>
            <a:pPr lvl="2">
              <a:buFont typeface="Arial" pitchFamily="34" charset="0"/>
              <a:buChar char="•"/>
            </a:pPr>
            <a:r>
              <a:rPr lang="en-US" sz="2000" dirty="0" smtClean="0">
                <a:latin typeface="Arial"/>
                <a:cs typeface="Arial"/>
              </a:rPr>
              <a:t>Classify, quantify and correlate, e.g.,</a:t>
            </a:r>
          </a:p>
          <a:p>
            <a:pPr marL="914400" lvl="2" indent="0">
              <a:buNone/>
            </a:pPr>
            <a:r>
              <a:rPr lang="en-US" sz="2000" dirty="0" smtClean="0">
                <a:latin typeface="Arial"/>
                <a:cs typeface="Arial"/>
              </a:rPr>
              <a:t>    cluster nodes by associated data</a:t>
            </a:r>
          </a:p>
          <a:p>
            <a:pPr marL="457200" lvl="1" indent="0">
              <a:buNone/>
            </a:pPr>
            <a:r>
              <a:rPr lang="en-US" sz="2000" u="sng" dirty="0" smtClean="0">
                <a:latin typeface="Arial"/>
                <a:cs typeface="Arial"/>
              </a:rPr>
              <a:t>Visualization</a:t>
            </a:r>
            <a:r>
              <a:rPr lang="en-US" sz="2000" b="1" dirty="0" smtClean="0">
                <a:latin typeface="Arial"/>
                <a:cs typeface="Arial"/>
              </a:rPr>
              <a:t> </a:t>
            </a:r>
          </a:p>
          <a:p>
            <a:pPr lvl="2">
              <a:buFont typeface="Arial" pitchFamily="34" charset="0"/>
              <a:buChar char="•"/>
            </a:pPr>
            <a:r>
              <a:rPr lang="en-US" sz="2000" dirty="0" smtClean="0">
                <a:latin typeface="Arial"/>
                <a:cs typeface="Arial"/>
              </a:rPr>
              <a:t>Explore data overlays</a:t>
            </a:r>
          </a:p>
          <a:p>
            <a:pPr lvl="2">
              <a:buFont typeface="Arial" pitchFamily="34" charset="0"/>
              <a:buChar char="•"/>
            </a:pPr>
            <a:r>
              <a:rPr lang="en-US" sz="2000" dirty="0" smtClean="0">
                <a:latin typeface="Arial"/>
                <a:cs typeface="Arial"/>
              </a:rPr>
              <a:t>Interpret mechanisms, e.g., how a process </a:t>
            </a:r>
          </a:p>
          <a:p>
            <a:pPr marL="914400" lvl="2" indent="0">
              <a:buNone/>
            </a:pPr>
            <a:r>
              <a:rPr lang="en-US" sz="2000" dirty="0">
                <a:latin typeface="Arial"/>
                <a:cs typeface="Arial"/>
              </a:rPr>
              <a:t> </a:t>
            </a:r>
            <a:r>
              <a:rPr lang="en-US" sz="2000" dirty="0" smtClean="0">
                <a:latin typeface="Arial"/>
                <a:cs typeface="Arial"/>
              </a:rPr>
              <a:t>   is modulated or attenuated by a stimulus</a:t>
            </a:r>
            <a:endParaRPr lang="en-US" dirty="0" smtClean="0">
              <a:latin typeface="Arial"/>
              <a:cs typeface="Arial"/>
            </a:endParaRPr>
          </a:p>
          <a:p>
            <a:endParaRPr lang="en-US" sz="1800" dirty="0" smtClean="0">
              <a:latin typeface="Arial"/>
              <a:cs typeface="Arial"/>
            </a:endParaRPr>
          </a:p>
          <a:p>
            <a:endParaRPr lang="en-US" sz="1800" dirty="0" smtClean="0">
              <a:latin typeface="Arial"/>
              <a:cs typeface="Arial"/>
            </a:endParaRPr>
          </a:p>
          <a:p>
            <a:endParaRPr lang="en-US" sz="1800" dirty="0" smtClean="0">
              <a:latin typeface="Arial"/>
              <a:cs typeface="Arial"/>
            </a:endParaRPr>
          </a:p>
          <a:p>
            <a:pPr>
              <a:buFont typeface="Arial" pitchFamily="34" charset="0"/>
              <a:buChar char="•"/>
            </a:pPr>
            <a:endParaRPr lang="en-US" sz="1800" dirty="0">
              <a:latin typeface="Arial"/>
              <a:cs typeface="Arial"/>
            </a:endParaRPr>
          </a:p>
        </p:txBody>
      </p:sp>
    </p:spTree>
    <p:extLst>
      <p:ext uri="{BB962C8B-B14F-4D97-AF65-F5344CB8AC3E}">
        <p14:creationId xmlns:p14="http://schemas.microsoft.com/office/powerpoint/2010/main" val="878675351"/>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AdCo2006">
  <a:themeElements>
    <a:clrScheme name="AdCo2006 8">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FF"/>
      </a:hlink>
      <a:folHlink>
        <a:srgbClr val="AC00AA"/>
      </a:folHlink>
    </a:clrScheme>
    <a:fontScheme name="AdCo2006">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AdCo2006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AdCo2006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AdCo2006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AdCo2006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AdCo2006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AdCo2006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AdCo2006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AdCo2006 8">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FF"/>
        </a:hlink>
        <a:folHlink>
          <a:srgbClr val="AC00AA"/>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9453</TotalTime>
  <Words>3702</Words>
  <Application>Microsoft Macintosh PowerPoint</Application>
  <PresentationFormat>On-screen Show (4:3)</PresentationFormat>
  <Paragraphs>669</Paragraphs>
  <Slides>78</Slides>
  <Notes>45</Notes>
  <HiddenSlides>28</HiddenSlides>
  <MMClips>1</MMClips>
  <ScaleCrop>false</ScaleCrop>
  <HeadingPairs>
    <vt:vector size="4" baseType="variant">
      <vt:variant>
        <vt:lpstr>Theme</vt:lpstr>
      </vt:variant>
      <vt:variant>
        <vt:i4>1</vt:i4>
      </vt:variant>
      <vt:variant>
        <vt:lpstr>Slide Titles</vt:lpstr>
      </vt:variant>
      <vt:variant>
        <vt:i4>78</vt:i4>
      </vt:variant>
    </vt:vector>
  </HeadingPairs>
  <TitlesOfParts>
    <vt:vector size="79" baseType="lpstr">
      <vt:lpstr>AdCo2006</vt:lpstr>
      <vt:lpstr>PowerPoint Presentation</vt:lpstr>
      <vt:lpstr>Outline</vt:lpstr>
      <vt:lpstr>Introductions</vt:lpstr>
      <vt:lpstr>Introductions</vt:lpstr>
      <vt:lpstr>Introductions</vt:lpstr>
      <vt:lpstr>PowerPoint Presentation</vt:lpstr>
      <vt:lpstr>PowerPoint Presentation</vt:lpstr>
      <vt:lpstr>Installation</vt:lpstr>
      <vt:lpstr>Why Networks?</vt:lpstr>
      <vt:lpstr>Applications of Network Biology</vt:lpstr>
      <vt:lpstr>Applications in Disease</vt:lpstr>
      <vt:lpstr>The Challenge</vt:lpstr>
      <vt:lpstr>PowerPoint Presentation</vt:lpstr>
      <vt:lpstr>The Challenge</vt:lpstr>
      <vt:lpstr>Biological Network Taxonomy</vt:lpstr>
      <vt:lpstr>Biological Network Taxonomy</vt:lpstr>
      <vt:lpstr>Biological Network Taxonomy</vt:lpstr>
      <vt:lpstr>Biological Network Taxonomy</vt:lpstr>
      <vt:lpstr>Biological Network Taxonomy</vt:lpstr>
      <vt:lpstr>PowerPoint Presentation</vt:lpstr>
      <vt:lpstr>PowerPoint Presentation</vt:lpstr>
      <vt:lpstr>Analytical Approaches</vt:lpstr>
      <vt:lpstr>Analytical Approaches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Visualization of Biological Networks</vt:lpstr>
      <vt:lpstr>Depiction</vt:lpstr>
      <vt:lpstr>Data Mapping</vt:lpstr>
      <vt:lpstr>PowerPoint Presentation</vt:lpstr>
      <vt:lpstr>PowerPoint Presentation</vt:lpstr>
      <vt:lpstr>PowerPoint Presentation</vt:lpstr>
      <vt:lpstr>PowerPoint Presentation</vt:lpstr>
      <vt:lpstr>Animation</vt:lpstr>
      <vt:lpstr>Introduction to Cytoscape</vt:lpstr>
      <vt:lpstr>PowerPoint Presentation</vt:lpstr>
      <vt:lpstr>Core Concepts</vt:lpstr>
      <vt:lpstr>Core Concepts</vt:lpstr>
      <vt:lpstr>Core Concepts</vt:lpstr>
      <vt:lpstr>Loading Networks</vt:lpstr>
      <vt:lpstr>Loading Networks</vt:lpstr>
      <vt:lpstr>PowerPoint Presentation</vt:lpstr>
      <vt:lpstr>PowerPoint Presentation</vt:lpstr>
      <vt:lpstr>Visual Style Manager</vt:lpstr>
      <vt:lpstr>Selection Filters</vt:lpstr>
      <vt:lpstr>Saving and Exporting</vt:lpstr>
      <vt:lpstr>Getting Help</vt:lpstr>
      <vt:lpstr>Tips &amp; Tricks</vt:lpstr>
      <vt:lpstr>PowerPoint Presentation</vt:lpstr>
      <vt:lpstr>PowerPoint Presentation</vt:lpstr>
      <vt:lpstr>PowerPoint Presentation</vt:lpstr>
      <vt:lpstr>PowerPoint Presentation</vt:lpstr>
      <vt:lpstr>Cytoscape: Platform</vt:lpstr>
      <vt:lpstr>Hands-on Tutorial</vt:lpstr>
      <vt:lpstr>Hands-on Tutorial</vt:lpstr>
      <vt:lpstr>Examples/Demos</vt:lpstr>
      <vt:lpstr>Expression Data Analysis</vt:lpstr>
      <vt:lpstr>PowerPoint Presentation</vt:lpstr>
      <vt:lpstr>PowerPoint Presentation</vt:lpstr>
      <vt:lpstr>PowerPoint Presentation</vt:lpstr>
      <vt:lpstr>Protein Complexes</vt:lpstr>
      <vt:lpstr>PowerPoint Presentation</vt:lpstr>
      <vt:lpstr>PowerPoint Presentation</vt:lpstr>
      <vt:lpstr>PowerPoint Presentation</vt:lpstr>
      <vt:lpstr>From Networks to Structures</vt:lpstr>
      <vt:lpstr>Questions?</vt:lpstr>
    </vt:vector>
  </TitlesOfParts>
  <Company>UCSF</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Analysis and Visualization of Biological Networks</dc:title>
  <dc:creator>UCSF RBVI</dc:creator>
  <cp:lastModifiedBy>Scooter Morris</cp:lastModifiedBy>
  <cp:revision>445</cp:revision>
  <dcterms:created xsi:type="dcterms:W3CDTF">2012-03-12T09:16:02Z</dcterms:created>
  <dcterms:modified xsi:type="dcterms:W3CDTF">2016-05-31T10:30:44Z</dcterms:modified>
</cp:coreProperties>
</file>